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177" r:id="rId3"/>
    <p:sldId id="2232" r:id="rId4"/>
    <p:sldId id="259" r:id="rId5"/>
    <p:sldId id="2164" r:id="rId6"/>
    <p:sldId id="2058" r:id="rId7"/>
    <p:sldId id="820" r:id="rId8"/>
    <p:sldId id="2081" r:id="rId9"/>
    <p:sldId id="2254" r:id="rId10"/>
    <p:sldId id="2255" r:id="rId11"/>
    <p:sldId id="2132" r:id="rId12"/>
    <p:sldId id="2151" r:id="rId13"/>
    <p:sldId id="2189" r:id="rId14"/>
    <p:sldId id="2240" r:id="rId15"/>
    <p:sldId id="2249" r:id="rId16"/>
    <p:sldId id="813" r:id="rId17"/>
    <p:sldId id="2246" r:id="rId18"/>
    <p:sldId id="2202" r:id="rId19"/>
    <p:sldId id="2167" r:id="rId20"/>
    <p:sldId id="1980" r:id="rId21"/>
    <p:sldId id="2247" r:id="rId22"/>
    <p:sldId id="2084" r:id="rId23"/>
    <p:sldId id="2251" r:id="rId24"/>
    <p:sldId id="2185" r:id="rId25"/>
    <p:sldId id="2168" r:id="rId26"/>
    <p:sldId id="2169" r:id="rId27"/>
    <p:sldId id="2170" r:id="rId28"/>
    <p:sldId id="2205" r:id="rId29"/>
    <p:sldId id="2172" r:id="rId30"/>
    <p:sldId id="2173" r:id="rId31"/>
    <p:sldId id="2241" r:id="rId32"/>
    <p:sldId id="2175" r:id="rId33"/>
    <p:sldId id="2178" r:id="rId34"/>
    <p:sldId id="2252" r:id="rId35"/>
    <p:sldId id="822" r:id="rId36"/>
    <p:sldId id="2091" r:id="rId37"/>
    <p:sldId id="824" r:id="rId38"/>
    <p:sldId id="1999" r:id="rId39"/>
    <p:sldId id="461" r:id="rId40"/>
    <p:sldId id="459" r:id="rId41"/>
    <p:sldId id="465" r:id="rId42"/>
    <p:sldId id="2253" r:id="rId43"/>
    <p:sldId id="2244" r:id="rId44"/>
    <p:sldId id="2166" r:id="rId45"/>
    <p:sldId id="2188" r:id="rId46"/>
    <p:sldId id="2187" r:id="rId47"/>
    <p:sldId id="2248" r:id="rId48"/>
    <p:sldId id="823" r:id="rId49"/>
    <p:sldId id="2212" r:id="rId50"/>
    <p:sldId id="2230" r:id="rId51"/>
    <p:sldId id="2229" r:id="rId52"/>
    <p:sldId id="2216" r:id="rId53"/>
    <p:sldId id="2217" r:id="rId54"/>
    <p:sldId id="2218" r:id="rId55"/>
    <p:sldId id="2231" r:id="rId56"/>
    <p:sldId id="2219" r:id="rId57"/>
    <p:sldId id="2220" r:id="rId58"/>
    <p:sldId id="2222" r:id="rId59"/>
    <p:sldId id="2242" r:id="rId60"/>
    <p:sldId id="2243" r:id="rId61"/>
    <p:sldId id="2207" r:id="rId62"/>
    <p:sldId id="2256" r:id="rId63"/>
    <p:sldId id="2237" r:id="rId64"/>
    <p:sldId id="262" r:id="rId65"/>
    <p:sldId id="263" r:id="rId66"/>
    <p:sldId id="268" r:id="rId67"/>
    <p:sldId id="266" r:id="rId68"/>
    <p:sldId id="2239" r:id="rId69"/>
    <p:sldId id="2238" r:id="rId70"/>
    <p:sldId id="2196" r:id="rId71"/>
    <p:sldId id="257" r:id="rId72"/>
    <p:sldId id="2176" r:id="rId73"/>
    <p:sldId id="2186" r:id="rId74"/>
    <p:sldId id="2171" r:id="rId75"/>
    <p:sldId id="2221" r:id="rId76"/>
    <p:sldId id="2223" r:id="rId77"/>
    <p:sldId id="2228" r:id="rId78"/>
    <p:sldId id="2099" r:id="rId79"/>
    <p:sldId id="82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A04C2-F518-A94E-8AC1-2529FBB80660}">
          <p14:sldIdLst>
            <p14:sldId id="256"/>
            <p14:sldId id="2177"/>
            <p14:sldId id="2232"/>
            <p14:sldId id="259"/>
            <p14:sldId id="2164"/>
            <p14:sldId id="2058"/>
            <p14:sldId id="820"/>
            <p14:sldId id="2081"/>
            <p14:sldId id="2254"/>
            <p14:sldId id="2255"/>
            <p14:sldId id="2132"/>
            <p14:sldId id="2151"/>
            <p14:sldId id="2189"/>
            <p14:sldId id="2240"/>
            <p14:sldId id="2249"/>
            <p14:sldId id="813"/>
            <p14:sldId id="2246"/>
            <p14:sldId id="2202"/>
            <p14:sldId id="2167"/>
            <p14:sldId id="1980"/>
            <p14:sldId id="2247"/>
            <p14:sldId id="2084"/>
            <p14:sldId id="2251"/>
            <p14:sldId id="2185"/>
            <p14:sldId id="2168"/>
            <p14:sldId id="2169"/>
            <p14:sldId id="2170"/>
            <p14:sldId id="2205"/>
            <p14:sldId id="2172"/>
            <p14:sldId id="2173"/>
            <p14:sldId id="2241"/>
            <p14:sldId id="2175"/>
            <p14:sldId id="2178"/>
          </p14:sldIdLst>
        </p14:section>
        <p14:section name="Untitled Section" id="{7B6E2313-DDEF-B541-BFCF-FB154614EC89}">
          <p14:sldIdLst/>
        </p14:section>
        <p14:section name="Untitled Section" id="{3B3EE068-A203-314C-AACE-145C15AEFB87}">
          <p14:sldIdLst/>
        </p14:section>
        <p14:section name="Untitled SectionThree Views of Predictability" id="{F1CDAD18-C24D-E44C-ADDD-37096B8F40A7}">
          <p14:sldIdLst/>
        </p14:section>
        <p14:section name="Untitled Section" id="{4FD1EB27-989B-BF41-8B29-678BF4BBBBEB}">
          <p14:sldIdLst>
            <p14:sldId id="2252"/>
            <p14:sldId id="822"/>
            <p14:sldId id="2091"/>
            <p14:sldId id="824"/>
            <p14:sldId id="1999"/>
          </p14:sldIdLst>
        </p14:section>
        <p14:section name="Untitled Section" id="{6DE15442-B6DB-4642-B48B-FAE06DD9F59D}">
          <p14:sldIdLst>
            <p14:sldId id="461"/>
            <p14:sldId id="459"/>
            <p14:sldId id="465"/>
          </p14:sldIdLst>
        </p14:section>
        <p14:section name="Bots" id="{46740CE4-A08E-CF42-AFD2-37A22FEC8D29}">
          <p14:sldIdLst/>
        </p14:section>
        <p14:section name="Untitled Section" id="{EAA023BA-4738-6E42-A4F8-36131808EBDC}">
          <p14:sldIdLst>
            <p14:sldId id="2253"/>
            <p14:sldId id="2244"/>
            <p14:sldId id="2166"/>
            <p14:sldId id="2188"/>
            <p14:sldId id="2187"/>
            <p14:sldId id="2248"/>
            <p14:sldId id="823"/>
            <p14:sldId id="2212"/>
            <p14:sldId id="2230"/>
            <p14:sldId id="2229"/>
            <p14:sldId id="2216"/>
            <p14:sldId id="2217"/>
            <p14:sldId id="2218"/>
            <p14:sldId id="2231"/>
            <p14:sldId id="2219"/>
            <p14:sldId id="2220"/>
            <p14:sldId id="2222"/>
            <p14:sldId id="2242"/>
            <p14:sldId id="2243"/>
            <p14:sldId id="2207"/>
            <p14:sldId id="2256"/>
            <p14:sldId id="2237"/>
            <p14:sldId id="262"/>
            <p14:sldId id="263"/>
            <p14:sldId id="268"/>
            <p14:sldId id="266"/>
            <p14:sldId id="2239"/>
            <p14:sldId id="2238"/>
            <p14:sldId id="2196"/>
            <p14:sldId id="257"/>
            <p14:sldId id="2176"/>
            <p14:sldId id="2186"/>
            <p14:sldId id="2171"/>
            <p14:sldId id="2221"/>
            <p14:sldId id="2223"/>
            <p14:sldId id="2228"/>
            <p14:sldId id="2099"/>
            <p14:sldId id="825"/>
          </p14:sldIdLst>
        </p14:section>
        <p14:section name="Untitled Section" id="{F908E464-BC5F-554E-8028-F8D8A53C3528}">
          <p14:sldIdLst/>
        </p14:section>
        <p14:section name="Untitled Section" id="{C3BABC72-168B-334F-BD34-B02CB7793BFB}">
          <p14:sldIdLst/>
        </p14:section>
        <p14:section name="Untitled Section" id="{98A3B76C-D0A7-C842-909D-4D3C430BBD4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3"/>
    <p:restoredTop sz="94584"/>
  </p:normalViewPr>
  <p:slideViewPr>
    <p:cSldViewPr snapToGrid="0">
      <p:cViewPr varScale="1">
        <p:scale>
          <a:sx n="263" d="100"/>
          <a:sy n="263" d="100"/>
        </p:scale>
        <p:origin x="19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52F07-206D-6A40-BAFB-EA064BB11D67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7276-419E-D941-A0BB-CE25D4D3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2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D9CD-008C-3CF0-1B48-BC3F01DD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DBE59-794E-4F16-B0D7-7DD94615D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886415-0328-39E0-5787-335CE66C5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74071-0FE5-B123-0E1A-AD778365C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0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BD4F-6E26-18A7-400A-0FFD1BD9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D9B9E-7FD6-4418-FCE4-72A2BDCDB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EB13A-3CC1-1C99-0E7B-409ED64B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FBF1A-536B-2D1F-DB26-464DAEEC2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CEB43-0E5E-8D41-9FA8-3FD891617D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vector semantics, we define meaning as a point in space based on distribution.  Each word is a vector, not just a string like "good" or an index like "w_45". Similar words are nearby in semantic space, and, crucially, as we'll see, we build this space automatically by seeing which words are nearby in text. Here we see shows a visualization of embeddings learned for sentiment analysis, showing the location of selected words projected down from 60-dimensional space into a two dimensional space. Notice the distinct regions containing positive words, negative words, and neutral function words.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4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AE26-C5E7-8684-0BCE-6BBBA7F3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4D1B2-821F-D0B3-4577-CFF900803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1D3B1-C240-2868-F8C3-FF7862726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5FB1E-71D4-8669-6C5E-9850AFEC2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8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54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4310F-B1FF-D2A7-BAB8-FF91C8562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245BA-F36F-2452-93E7-7C379808F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A44A-6303-6944-56DB-0F6DE6110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68390-B8A7-9F7B-4C6B-1DC4752A1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9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B9CA-AA54-BB5D-C8F6-521868A4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65B06A0-4712-3158-0BB6-4C973B9F8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9DB3705-6D45-F033-1ADE-DE9DC86AE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2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6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7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B2DE9EB-49E9-E340-89DA-25817C0829DA}" type="slidenum">
              <a:rPr lang="en-US" altLang="x-none" sz="1200"/>
              <a:pPr eaLnBrk="1" hangingPunct="1"/>
              <a:t>78</a:t>
            </a:fld>
            <a:endParaRPr lang="en-US" altLang="x-none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4071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EEECCF-8572-7D4A-8706-F96045DF08AF}" type="slidenum">
              <a:rPr lang="en-US"/>
              <a:pPr/>
              <a:t>7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7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3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7441-22CD-B3AF-81EB-60C144E34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B5523-2ED2-EDB6-64C5-95317183B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7456B-E576-433F-0866-DA3FE039D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25A1C-60B1-580A-9E02-59027CA8F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17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8FF-76EA-CE50-5798-48D5B2E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117A5-A7ED-D84D-35A4-CE98416E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9E611-9FBE-81BB-9E8F-D0615C803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1E9B4-7428-A1E7-3BF0-F143166BD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5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DC2F9-4CB4-C527-BCB4-8D830863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A727F-A7CD-1B64-7DD3-B2C1AF4BB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2374E-53FF-4A58-917E-3064FD87C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FC551-7657-4D4F-7CEE-1EFBB0402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37276-419E-D941-A0BB-CE25D4D3BA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8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6A17B-7D95-0B4D-9F26-F9265A21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47A2EADF-25E9-055B-005D-4F9DF7ED7E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7BC3B95-B334-FCA5-F894-2AFD28E850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E89A-EC05-340D-3636-13DB2EFD9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A7D4B9C-2CAD-CA3B-4494-649E7094E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5D790E-0980-9E47-9660-9FEB6297D8F0}" type="slidenum">
              <a:rPr lang="en-US" altLang="x-none" sz="1200"/>
              <a:pPr eaLnBrk="1" hangingPunct="1"/>
              <a:t>30</a:t>
            </a:fld>
            <a:endParaRPr lang="en-US" altLang="x-none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3F5B5F7-AF3C-1D8B-7383-ABA5D9A75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5BF8B6-65D1-B1DD-9810-7EE688B52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499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1925-B21D-A444-B48A-EB372F6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EDA43-52F2-036A-5061-8D9744E41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AE97-E271-2639-ACED-37E0D3E6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F5235-B2C2-7116-E470-C860EED8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F5C9-56CE-B7CB-1C62-07AA9967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96EE-4FD1-B82E-4BC9-79A13ED2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9767C-C851-5D80-2BB0-489285A5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113FD-CE65-7C9E-85F4-DA9E0937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46A49-6523-317B-575B-17ACE834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D3D0-33A5-511D-D999-10645AE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7AF4-AE9A-6E4A-D5CA-1BF10E75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919C6-4627-4927-5012-457AEA09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F492-8842-B7A5-E066-9D0015D6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0E2B-99E3-9CB4-3030-E9B4D4B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563D-C1AA-B73F-7CE3-FAE185A8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569A-99B7-8479-DE6A-5445C610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DA3-762E-B7AE-CBD3-B7DF9C4F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7D7D9-AABA-766E-E2FB-E17E4730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C999-F5A1-1E90-F8BB-A43F7FA2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E421-F2BE-E924-A685-2043528A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3EC4-C495-977D-2CA0-2D5D46D5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4EF2A-5EC0-56E2-68C5-43BCA65F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2835-FFEF-BBBE-4694-2A5993F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84B5-C32B-E0C8-3353-51E10DBF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243A-A380-FAC6-2763-D3357A0A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8A1-BF6F-8D4F-920A-66A31FAA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CCDF-663C-1BF0-7772-1AFB650AA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5356F-5503-3034-DCA7-85D94D01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8DC8-62B1-2E60-74BF-D55067AA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A574C-E55C-639D-31AF-9402A71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E4204-4C94-E2B7-AF4A-EBDABC66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0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0E8C-9BA0-63DB-53AE-7F8ED59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1E49-8B2E-7F89-15B3-9A8B737B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78B7-0DB2-3A4B-B331-7893933D6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82FBD-8368-927B-3B85-9E9FF81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A275E-FB61-0C70-0CB7-CF8CDA5FD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81463-A590-104F-B61B-48300C2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36C95-9C2B-D2A4-A93F-FBB240E7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A90BA-AD38-C1E5-EFD0-EBF99B0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318-9DDE-9778-966E-A021F3B7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3B577-BAE6-E3D4-BD55-71EAF81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5FA01-2129-3128-89CD-6C034219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F4C7F-07CD-377B-B804-90C9418E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8144D-93F0-A747-D5CB-C5D7B5C5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3029B-150F-E178-9176-576B4186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A164-E37B-4467-3164-541A4D9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4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9CC-7C4A-AE00-1665-CFA158BC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335F-17C7-A50A-D1FC-AE7BB33F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5716C-F1E6-281A-51F9-3B24907E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8535-B655-F8D8-B0FF-4CA87719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6F210-FB19-282C-ED5E-0521829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AA1BF-D8D9-FD33-9EE7-853198AA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CC7-BAC0-C46E-9DF2-9E2E02AB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62649-193A-D468-BCE4-63176861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F2B9A-DC4A-8D4B-9162-95E476EBE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17-1A88-EEFC-83C8-D74D9A1A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C79C-09B1-E6EB-AD0F-709A198D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 PMI to Bots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DFAE-1124-647C-19E9-5768EF85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D298F-1CA0-7345-3592-69FD15B8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71C1-D7AF-6693-AF83-259A326E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E293-84AB-BDA9-B5A4-DB971F1F3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9/8/2025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E864-95C6-B1B4-1803-2A358F793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From PMI to Bots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002C1-85EA-B378-F87F-00AE3F9DB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3D10F-77F7-DB43-842D-10933EFA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church/kwchurch.github.io/blob/main/slides/PMI%20to%20Bots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en.wikipedia.org/wiki/GOFA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isthatreallyrachel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chronicle.com/article/im-a-student-you-have-no-idea-how-much-were-using-chatg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ytimes.com/2002/02/05/arts/robert-chapman-81-roget-s-thesaurus-editor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ecommendpapers.xyz/" TargetMode="External"/><Relationship Id="rId2" Type="http://schemas.openxmlformats.org/officeDocument/2006/relationships/hyperlink" Target="https://api.semanticscholar.org/api-docs/dataset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en.wikipedia.org/wiki/Multidimensional_scal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hyperlink" Target="https://en.wikipedia.org/wiki/United_States_House_of_Representative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eb.stanford.edu/~jurafsky/slp3/6.pdf" TargetMode="External"/><Relationship Id="rId7" Type="http://schemas.openxmlformats.org/officeDocument/2006/relationships/image" Target="../media/image70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J90-1003/" TargetMode="External"/><Relationship Id="rId5" Type="http://schemas.openxmlformats.org/officeDocument/2006/relationships/hyperlink" Target="https://aclanthology.org/J90-1003.pdf" TargetMode="External"/><Relationship Id="rId4" Type="http://schemas.openxmlformats.org/officeDocument/2006/relationships/hyperlink" Target="https://web.stanford.edu/~jurafsky/slp3/6.pdf#page=14.29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image-similarit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4D4C-1CEE-D551-331D-166B43D0E8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From PMI to Bots</a:t>
            </a:r>
            <a:br>
              <a:rPr lang="en-US" dirty="0"/>
            </a:br>
            <a:r>
              <a:rPr lang="en-US" dirty="0"/>
              <a:t>(and Back to Sampling)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6406F-5975-471F-487F-394062924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Church</a:t>
            </a:r>
          </a:p>
          <a:p>
            <a:r>
              <a:rPr lang="en-US" dirty="0"/>
              <a:t>September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58A-18CC-F520-2910-E2325B0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31EF-0511-C824-AC34-4F28B74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890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4BF18AD1-1E3D-4636-3251-73F424E66A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lvl="1"/>
                <a:r>
                  <a:rPr lang="en-US" sz="2900" dirty="0"/>
                  <a:t>Embeddings are Tall-Skinny Matrices: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9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9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900" dirty="0"/>
                  <a:t>where 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br>
                  <a:rPr lang="en-US" sz="2800" dirty="0"/>
                </a:br>
                <a:r>
                  <a:rPr lang="en-US" sz="2000" dirty="0"/>
                  <a:t>For Semantic Scholar,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000" dirty="0"/>
                  <a:t> Academic Papers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=768 </m:t>
                    </m:r>
                  </m:oMath>
                </a14:m>
                <a:r>
                  <a:rPr lang="en-US" sz="2000" dirty="0"/>
                  <a:t>hidden dimensions in BERT</a:t>
                </a:r>
                <a:endParaRPr lang="en-US" sz="2800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4BF18AD1-1E3D-4636-3251-73F424E66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88EC5-C70A-D2DD-C784-69B064BD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7DD4C-CA41-045E-97A8-718EB666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79A888-A169-4B89-6E6C-8F4F606A71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5FC7961C-6F72-E2BF-DFFE-0D3FF174D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379152"/>
            <a:ext cx="5181600" cy="3244283"/>
          </a:xfrm>
        </p:spPr>
      </p:pic>
    </p:spTree>
    <p:extLst>
      <p:ext uri="{BB962C8B-B14F-4D97-AF65-F5344CB8AC3E}">
        <p14:creationId xmlns:p14="http://schemas.microsoft.com/office/powerpoint/2010/main" val="394451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9C08-1984-3ACC-4DCE-9371385B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12E-CB82-5C1E-7EA1-10A1965B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PMI: Factored Version of 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be a PMI similarity matrix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# of words in vocabulary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too large to materialize,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SVD to factor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singular values</a:t>
                </a:r>
              </a:p>
              <a:p>
                <a:pPr lvl="2"/>
                <a:r>
                  <a:rPr lang="en-US" dirty="0"/>
                  <a:t>Set the smaller singular values to 0 </a:t>
                </a:r>
              </a:p>
              <a:p>
                <a:pPr lvl="2"/>
                <a:r>
                  <a:rPr lang="en-US" dirty="0"/>
                  <a:t>In this way, we can afford to materialize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interpreted as Word2Vec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can be interpreted as PMI </a:t>
                </a:r>
              </a:p>
              <a:p>
                <a:pPr lvl="1"/>
                <a:r>
                  <a:rPr lang="en-US" dirty="0"/>
                  <a:t>and as cos of all pairs of words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E7E5F70-EB84-1946-557D-7E8560FC9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F22CC-EC6C-3193-51C6-2D0DD32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FE32D-B765-1AF7-4CB7-7147AAC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41CC-CA47-6D17-F7BC-5384090E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7754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F4A9-92E7-434E-FCE3-D342FDCD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Approximate nearest neighbors (ANN)</a:t>
                </a:r>
              </a:p>
              <a:p>
                <a:pPr lvl="1"/>
                <a:r>
                  <a:rPr lang="en-US" dirty="0"/>
                  <a:t>Input: </a:t>
                </a:r>
              </a:p>
              <a:p>
                <a:pPr lvl="2"/>
                <a:r>
                  <a:rPr lang="en-US" dirty="0"/>
                  <a:t>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) + </a:t>
                </a:r>
              </a:p>
              <a:p>
                <a:pPr lvl="2"/>
                <a:r>
                  <a:rPr lang="en-US" dirty="0"/>
                  <a:t>query (vector)</a:t>
                </a:r>
              </a:p>
              <a:p>
                <a:pPr lvl="1"/>
                <a:r>
                  <a:rPr lang="en-US" dirty="0"/>
                  <a:t>Output: </a:t>
                </a:r>
              </a:p>
              <a:p>
                <a:pPr lvl="2"/>
                <a:r>
                  <a:rPr lang="en-US" dirty="0"/>
                  <a:t>short list of answers </a:t>
                </a:r>
              </a:p>
              <a:p>
                <a:pPr lvl="2"/>
                <a:r>
                  <a:rPr lang="en-US" dirty="0"/>
                  <a:t>(vectors in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near query)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Thesaurus Questions</a:t>
                </a:r>
              </a:p>
              <a:p>
                <a:pPr lvl="1"/>
                <a:r>
                  <a:rPr lang="en-US" dirty="0"/>
                  <a:t>What are some synonyms for “good”?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33420-A492-3E94-DAD5-FBD1EF69B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302642" cy="4351338"/>
              </a:xfrm>
              <a:blipFill>
                <a:blip r:embed="rId2"/>
                <a:stretch>
                  <a:fillRect l="-2655" t="-3198" r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0A9A8-3B9C-6703-AC65-FD7533F4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67469FC-6608-A1F3-9434-EC1FD1E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93" y="1607658"/>
            <a:ext cx="7048142" cy="90451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F9AC-16C3-ACCA-BD4E-E997773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26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2F30-7B7D-B35B-8188-1BCE2E8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75F7-F0CB-BE81-33D2-3161256A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Bots answer most questions by ANN (table lookup)</a:t>
                </a:r>
              </a:p>
              <a:p>
                <a:pPr lvl="1"/>
                <a:r>
                  <a:rPr lang="en-US" dirty="0"/>
                  <a:t>Without (much) GOFAI (good old-fashioned Artificial Intelligence)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https://en.wikipedia.org/wiki/GOFAI</a:t>
                </a:r>
                <a:endParaRPr lang="en-US" dirty="0"/>
              </a:p>
              <a:p>
                <a:pPr lvl="1"/>
                <a:r>
                  <a:rPr lang="en-US" dirty="0"/>
                  <a:t>Reasoning, representation, rationalism</a:t>
                </a:r>
              </a:p>
              <a:p>
                <a:r>
                  <a:rPr lang="en-US" dirty="0"/>
                  <a:t>On the Dangers of Stochastic Parrots: </a:t>
                </a:r>
              </a:p>
              <a:p>
                <a:pPr lvl="1"/>
                <a:r>
                  <a:rPr lang="en-US" dirty="0"/>
                  <a:t>Can Language Models Be Too Big? 🦜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9D0D6-31BF-7AC4-2080-1F65D8A94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3AB1-17F8-3296-C846-8562CF1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7835-BEF9-B4C3-FB3E-5C48DF8D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4759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1D3-22B3-CA85-36F1-B8A06E4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625D-E23E-E994-04EB-E15BC9E0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(Table Lookup): </a:t>
            </a:r>
            <a:br>
              <a:rPr lang="en-US" dirty="0"/>
            </a:br>
            <a:r>
              <a:rPr lang="en-US" sz="3600" dirty="0"/>
              <a:t>Database + Query </a:t>
            </a:r>
            <a:r>
              <a:rPr lang="en-US" sz="3600" dirty="0">
                <a:sym typeface="Wingdings" pitchFamily="2" charset="2"/>
              </a:rPr>
              <a:t> Answers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Approximate nearest neighbors (ANN)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Input: database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) + query (vector)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short list of answers (vectors in database near query)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Thesaurus Questions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What are some synonyms for “good”?</a:t>
                </a:r>
              </a:p>
              <a:p>
                <a:r>
                  <a:rPr lang="en-US" dirty="0"/>
                  <a:t>ANN typically starts by compressing vectors</a:t>
                </a:r>
              </a:p>
              <a:p>
                <a:pPr lvl="1"/>
                <a:r>
                  <a:rPr lang="en-US" dirty="0"/>
                  <a:t>Using PQ (Product-Quantization)</a:t>
                </a:r>
              </a:p>
              <a:p>
                <a:pPr lvl="1"/>
                <a:r>
                  <a:rPr lang="en-US" dirty="0"/>
                  <a:t>SVD (Dimension Reduction): Better Understood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F3F83-0C71-366F-6FF6-8BE43425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E7C74-8663-4FCC-BB92-EBC780EB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6F17-58BE-C845-9769-4FCC602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688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25D5F-4151-B802-6B73-F23CEDF6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651A5C-3D60-60CA-19B3-61B9C30A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9573701-880D-BD20-23B1-B8BE8649D7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Lexical Semantics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3403DB-AB65-811B-AAEC-C30AA8C8B5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226EE-6B6C-F800-F522-256C828C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3F6AA-AB5D-2EE1-3C8F-D7F72689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797DA-ACB8-B20A-6490-BA497D734857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696946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C95-A2F2-D576-A3BA-EF6FBB1F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C0AD5-B14B-25E7-D237-26ABD8F51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B412-518D-30D2-1F76-695CEB8735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1950s: Empiricism </a:t>
            </a:r>
          </a:p>
          <a:p>
            <a:pPr lvl="1"/>
            <a:r>
              <a:rPr lang="en-US" dirty="0"/>
              <a:t>(Shannon, Skinner, Firth, Harris) </a:t>
            </a:r>
          </a:p>
          <a:p>
            <a:r>
              <a:rPr lang="en-US" dirty="0"/>
              <a:t>1970s: Rationalism </a:t>
            </a:r>
          </a:p>
          <a:p>
            <a:pPr lvl="1"/>
            <a:r>
              <a:rPr lang="en-US" dirty="0"/>
              <a:t>(Chomsky, Minsky) </a:t>
            </a:r>
          </a:p>
          <a:p>
            <a:r>
              <a:rPr lang="en-US" dirty="0"/>
              <a:t>1990s: Revival of empiricism </a:t>
            </a:r>
          </a:p>
          <a:p>
            <a:pPr lvl="1"/>
            <a:r>
              <a:rPr lang="en-US" dirty="0"/>
              <a:t>(IBM, AT&amp;T Bell Labs) </a:t>
            </a:r>
          </a:p>
          <a:p>
            <a:r>
              <a:rPr lang="en-US" dirty="0"/>
              <a:t>2010s: Extreme empiricism </a:t>
            </a:r>
          </a:p>
          <a:p>
            <a:pPr lvl="1"/>
            <a:r>
              <a:rPr lang="en-US" dirty="0"/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8E3B22-5B3F-20C1-00A3-690738098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3FD80-9B08-9F3E-4F58-0F652362E4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Distributional Hypothesis</a:t>
            </a:r>
          </a:p>
          <a:p>
            <a:pPr lvl="1"/>
            <a:r>
              <a:rPr lang="en-US" dirty="0" err="1"/>
              <a:t>Zellig</a:t>
            </a:r>
            <a:r>
              <a:rPr lang="en-US" dirty="0"/>
              <a:t> Harris (Chomsky’s Advisor)</a:t>
            </a:r>
          </a:p>
          <a:p>
            <a:r>
              <a:rPr lang="en-US" i="1" dirty="0"/>
              <a:t>You shall know a word by the company it keeps </a:t>
            </a:r>
          </a:p>
          <a:p>
            <a:pPr marL="457200" lvl="1" indent="0">
              <a:buNone/>
            </a:pPr>
            <a:r>
              <a:rPr lang="en-US" dirty="0"/>
              <a:t>– Firth (1957)</a:t>
            </a:r>
          </a:p>
          <a:p>
            <a:r>
              <a:rPr lang="en-US" i="1" dirty="0"/>
              <a:t>Every time I fire a linguist, </a:t>
            </a:r>
          </a:p>
          <a:p>
            <a:pPr lvl="1"/>
            <a:r>
              <a:rPr lang="en-US" i="1" dirty="0"/>
              <a:t>the performance of the speech recognizer goes up </a:t>
            </a:r>
          </a:p>
          <a:p>
            <a:pPr marL="457200" lvl="1" indent="0">
              <a:buNone/>
            </a:pPr>
            <a:r>
              <a:rPr lang="en-US" dirty="0"/>
              <a:t>	– Jelinek (2004)</a:t>
            </a:r>
          </a:p>
          <a:p>
            <a:r>
              <a:rPr lang="en-US" i="1" dirty="0"/>
              <a:t>There is no data like more data</a:t>
            </a:r>
          </a:p>
          <a:p>
            <a:pPr marL="457200" lvl="1" indent="0">
              <a:buNone/>
            </a:pPr>
            <a:r>
              <a:rPr lang="en-US" dirty="0"/>
              <a:t>	– Mercer (1988)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89E1-B89F-186D-7EF7-9753C8AF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49CFF5-0194-466F-95BF-DA41AF6772A5}"/>
              </a:ext>
            </a:extLst>
          </p:cNvPr>
          <p:cNvSpPr/>
          <p:nvPr/>
        </p:nvSpPr>
        <p:spPr>
          <a:xfrm>
            <a:off x="9246918" y="3655635"/>
            <a:ext cx="1740596" cy="507931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Collocations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30203E-A926-1098-CD1B-3738BE8D7E3C}"/>
              </a:ext>
            </a:extLst>
          </p:cNvPr>
          <p:cNvSpPr/>
          <p:nvPr/>
        </p:nvSpPr>
        <p:spPr>
          <a:xfrm>
            <a:off x="8474641" y="1710265"/>
            <a:ext cx="3015117" cy="698986"/>
          </a:xfrm>
          <a:prstGeom prst="wedgeRoundRectCallout">
            <a:avLst>
              <a:gd name="adj1" fmla="val -69072"/>
              <a:gd name="adj2" fmla="val 26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data (corpora) to settle open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5BED-610A-DA7E-D0A1-5F4CCA5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08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BAD44-98DA-5027-1D08-EDEFA4E02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6A53-7988-4CDD-A593-D1F6C26B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Narrative/Hype: Bots are completely “new”</a:t>
            </a:r>
            <a:br>
              <a:rPr lang="en-US" dirty="0"/>
            </a:br>
            <a:r>
              <a:rPr lang="en-US" dirty="0"/>
              <a:t>But there is much to learn from the Past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DDF344-B67A-8D21-2E00-8B06616DA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8D16-08AD-9390-7017-A416BEA11D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1950s: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(Shannon, Skinner, Firth, Harris)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1970s: Rationalism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(Chomsky, Minsky)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1990s: Revival of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(IBM, AT&amp;T Bell Labs)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2010s: Extreme empiricism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(LLMs, ChatGPT &amp; DeepSeek)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83BF55-4B95-0446-47DF-B364857B2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What’s Hot and What’s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7DC15-3C07-2944-1299-5FE6A95B58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Then (1990s)</a:t>
            </a:r>
          </a:p>
          <a:p>
            <a:pPr lvl="1"/>
            <a:r>
              <a:rPr lang="en-US" b="1" dirty="0"/>
              <a:t>Hot</a:t>
            </a:r>
            <a:r>
              <a:rPr lang="en-US" dirty="0"/>
              <a:t>: Rationalism</a:t>
            </a:r>
          </a:p>
          <a:p>
            <a:pPr lvl="2"/>
            <a:r>
              <a:rPr lang="en-US" dirty="0"/>
              <a:t>GOFAI (Good Old-Fashioned AI)</a:t>
            </a:r>
          </a:p>
          <a:p>
            <a:pPr lvl="2"/>
            <a:r>
              <a:rPr lang="en-US" dirty="0"/>
              <a:t>Reasoning, representation, rationalism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: Empiricism (Data)</a:t>
            </a:r>
          </a:p>
          <a:p>
            <a:pPr lvl="2"/>
            <a:r>
              <a:rPr lang="en-US" dirty="0"/>
              <a:t>We started EMNLP (E-Word) </a:t>
            </a:r>
          </a:p>
          <a:p>
            <a:pPr lvl="2"/>
            <a:r>
              <a:rPr lang="en-US" dirty="0"/>
              <a:t>because ACL was rejecting E-Work</a:t>
            </a:r>
          </a:p>
          <a:p>
            <a:r>
              <a:rPr lang="en-US" dirty="0"/>
              <a:t>Now</a:t>
            </a:r>
          </a:p>
          <a:p>
            <a:pPr lvl="1"/>
            <a:r>
              <a:rPr lang="en-US" b="1" dirty="0"/>
              <a:t>Hot</a:t>
            </a:r>
            <a:r>
              <a:rPr lang="en-US" dirty="0"/>
              <a:t>: Bots, Catch-as-catch-can data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: SVD, Sampling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C6026-4DC9-064D-E89E-3B265D63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6ECCA-6BA8-502B-EACE-3C39B7B2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6801C45-9F6B-F73F-0914-EC8AD7F06D60}"/>
              </a:ext>
            </a:extLst>
          </p:cNvPr>
          <p:cNvSpPr/>
          <p:nvPr/>
        </p:nvSpPr>
        <p:spPr>
          <a:xfrm>
            <a:off x="4753497" y="4347369"/>
            <a:ext cx="2098153" cy="557178"/>
          </a:xfrm>
          <a:prstGeom prst="wedgeRoundRectCallout">
            <a:avLst>
              <a:gd name="adj1" fmla="val 43738"/>
              <a:gd name="adj2" fmla="val 1915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for a revival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D583FDB-7560-0F6A-5D82-263078BBF0A0}"/>
              </a:ext>
            </a:extLst>
          </p:cNvPr>
          <p:cNvSpPr/>
          <p:nvPr/>
        </p:nvSpPr>
        <p:spPr>
          <a:xfrm>
            <a:off x="4753498" y="4347369"/>
            <a:ext cx="2098153" cy="557178"/>
          </a:xfrm>
          <a:prstGeom prst="wedgeRoundRectCallout">
            <a:avLst>
              <a:gd name="adj1" fmla="val -60448"/>
              <a:gd name="adj2" fmla="val -418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Time for a revival</a:t>
            </a:r>
          </a:p>
        </p:txBody>
      </p:sp>
    </p:spTree>
    <p:extLst>
      <p:ext uri="{BB962C8B-B14F-4D97-AF65-F5344CB8AC3E}">
        <p14:creationId xmlns:p14="http://schemas.microsoft.com/office/powerpoint/2010/main" val="39371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B1D9D-BB37-5925-A418-E1CF90DF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8FC6B1-112F-8C4A-6EE7-C4D41DA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CogSci</a:t>
            </a:r>
            <a:r>
              <a:rPr lang="en-US" dirty="0"/>
              <a:t>: Interdisciplinary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C4BBBF-8ED3-A961-44A6-66DA2621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530"/>
            <a:ext cx="5637463" cy="4684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Psycholinguistics</a:t>
            </a:r>
          </a:p>
          <a:p>
            <a:r>
              <a:rPr lang="en-US" dirty="0"/>
              <a:t>Humanities</a:t>
            </a:r>
          </a:p>
          <a:p>
            <a:pPr lvl="1"/>
            <a:r>
              <a:rPr lang="en-US" dirty="0"/>
              <a:t>Linguistics</a:t>
            </a:r>
          </a:p>
          <a:p>
            <a:pPr lvl="2"/>
            <a:r>
              <a:rPr lang="en-US" dirty="0"/>
              <a:t>Syntax, Semantics, Phonology &amp; Phonetics</a:t>
            </a:r>
          </a:p>
          <a:p>
            <a:pPr lvl="1"/>
            <a:r>
              <a:rPr lang="en-US" dirty="0"/>
              <a:t>Lexicography: Corpus-based methods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Education: </a:t>
            </a:r>
          </a:p>
          <a:p>
            <a:pPr lvl="2"/>
            <a:r>
              <a:rPr lang="en-US" dirty="0"/>
              <a:t>Testing (Vocabulary Size)</a:t>
            </a:r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Statistics &amp; Linear Algebra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Information Theory, Artificial Intelligence (AI), Machine Learning (ML), Computational Linguistics (CL), Machine Translation (MT), Information Retrieval (IR), Speech &amp; Vision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C0C96-BDB4-AE05-4117-6CCF304B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1DE4A04C-D377-A21B-284A-CFF8615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8" y="2364196"/>
            <a:ext cx="4680438" cy="171850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DBA3F6D-9D0D-EF7D-E9CA-69DCE15496C9}"/>
              </a:ext>
            </a:extLst>
          </p:cNvPr>
          <p:cNvSpPr/>
          <p:nvPr/>
        </p:nvSpPr>
        <p:spPr>
          <a:xfrm>
            <a:off x="7109138" y="4323183"/>
            <a:ext cx="3851664" cy="797951"/>
          </a:xfrm>
          <a:prstGeom prst="wedgeRoundRectCallout">
            <a:avLst>
              <a:gd name="adj1" fmla="val -27682"/>
              <a:gd name="adj2" fmla="val -67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Connect Three Dots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C93834-280F-DBF7-4EFC-40EC6D48B3A3}"/>
              </a:ext>
            </a:extLst>
          </p:cNvPr>
          <p:cNvSpPr/>
          <p:nvPr/>
        </p:nvSpPr>
        <p:spPr>
          <a:xfrm>
            <a:off x="1582338" y="2051213"/>
            <a:ext cx="1999062" cy="36512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0540EC-6B78-7553-14A5-9C07D671E314}"/>
              </a:ext>
            </a:extLst>
          </p:cNvPr>
          <p:cNvSpPr/>
          <p:nvPr/>
        </p:nvSpPr>
        <p:spPr>
          <a:xfrm>
            <a:off x="1582337" y="5355280"/>
            <a:ext cx="2187557" cy="3182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36A98A-842C-2C2F-526D-F85E00752BED}"/>
              </a:ext>
            </a:extLst>
          </p:cNvPr>
          <p:cNvSpPr/>
          <p:nvPr/>
        </p:nvSpPr>
        <p:spPr>
          <a:xfrm>
            <a:off x="1582338" y="3246321"/>
            <a:ext cx="1545873" cy="27542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8A88183-AE84-2F8A-68F2-F35FC8C93714}"/>
              </a:ext>
            </a:extLst>
          </p:cNvPr>
          <p:cNvSpPr/>
          <p:nvPr/>
        </p:nvSpPr>
        <p:spPr>
          <a:xfrm>
            <a:off x="4038600" y="1702679"/>
            <a:ext cx="2115790" cy="797951"/>
          </a:xfrm>
          <a:prstGeom prst="wedgeRoundRectCallout">
            <a:avLst>
              <a:gd name="adj1" fmla="val -67105"/>
              <a:gd name="adj2" fmla="val -60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Word Associations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0A363DB-60F8-6843-30C4-D01E255CC6D7}"/>
              </a:ext>
            </a:extLst>
          </p:cNvPr>
          <p:cNvSpPr/>
          <p:nvPr/>
        </p:nvSpPr>
        <p:spPr>
          <a:xfrm>
            <a:off x="4805360" y="4323183"/>
            <a:ext cx="2115790" cy="797951"/>
          </a:xfrm>
          <a:prstGeom prst="wedgeRoundRectCallout">
            <a:avLst>
              <a:gd name="adj1" fmla="val -97414"/>
              <a:gd name="adj2" fmla="val 777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Mutual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A93A2-E194-CBF4-F4E2-2756A03B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8710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E96933-1F62-6B34-FBEB-E9827735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has heard about bots</a:t>
            </a:r>
            <a:br>
              <a:rPr lang="en-US" dirty="0"/>
            </a:br>
            <a:r>
              <a:rPr lang="en-US" sz="3200" dirty="0"/>
              <a:t>(Good applications for crummy technology)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8E54037-F7AB-70E0-0BCC-434C2D19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Good, Bad and Ugly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15D344-73E8-A5D2-9F40-47DB4222B8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uses of bots</a:t>
            </a:r>
          </a:p>
          <a:p>
            <a:pPr lvl="1"/>
            <a:r>
              <a:rPr lang="en-US" dirty="0"/>
              <a:t>Modern alternative to thesaurus</a:t>
            </a:r>
          </a:p>
          <a:p>
            <a:pPr lvl="2"/>
            <a:r>
              <a:rPr lang="en-US" dirty="0"/>
              <a:t>Improve fluency</a:t>
            </a:r>
          </a:p>
          <a:p>
            <a:pPr lvl="1"/>
            <a:r>
              <a:rPr lang="en-US" dirty="0"/>
              <a:t>Amazing vocabulary</a:t>
            </a:r>
          </a:p>
          <a:p>
            <a:pPr lvl="2"/>
            <a:r>
              <a:rPr lang="en-US" dirty="0"/>
              <a:t>Better than you are with spelling</a:t>
            </a:r>
          </a:p>
          <a:p>
            <a:pPr lvl="2"/>
            <a:r>
              <a:rPr lang="en-US" dirty="0"/>
              <a:t>Also, better with collocations</a:t>
            </a:r>
          </a:p>
          <a:p>
            <a:r>
              <a:rPr lang="en-US" dirty="0"/>
              <a:t>Bad/Ugly</a:t>
            </a:r>
          </a:p>
          <a:p>
            <a:pPr lvl="1"/>
            <a:r>
              <a:rPr lang="en-US" dirty="0"/>
              <a:t>Misinformation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D1C3B0A-D3A6-FC2C-8A48-4CF5BBBF7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Fake News about Rachel Maddow</a:t>
            </a:r>
          </a:p>
          <a:p>
            <a:r>
              <a:rPr lang="en-US" dirty="0">
                <a:hlinkClick r:id="rId2"/>
              </a:rPr>
              <a:t>https://www.isthatreallyrachel.com</a:t>
            </a:r>
            <a:r>
              <a:rPr lang="en-US" dirty="0"/>
              <a:t> </a:t>
            </a:r>
          </a:p>
        </p:txBody>
      </p:sp>
      <p:pic>
        <p:nvPicPr>
          <p:cNvPr id="16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E8108ABF-366F-1E70-65E9-CC65D93DC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42198"/>
            <a:ext cx="5183188" cy="342863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40554-D9F3-69BE-86D2-AD998EDD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0168BE-46A7-6734-5841-CCFF71E8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94" y="2957935"/>
            <a:ext cx="1428750" cy="1428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F93E6-22E5-6373-E0A6-44782E7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91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BFCB7D-5CAF-410C-DD61-77AF553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76B74C-4F55-1FF7-163F-4DEA993AB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PMI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/>
              <a:t>Word2Vec </a:t>
            </a:r>
            <a:r>
              <a:rPr lang="en-US" b="1" dirty="0">
                <a:sym typeface="Wingdings" pitchFamily="2" charset="2"/>
              </a:rPr>
              <a:t> Bots</a:t>
            </a:r>
          </a:p>
          <a:p>
            <a:r>
              <a:rPr lang="en-US" dirty="0"/>
              <a:t>Bots</a:t>
            </a:r>
          </a:p>
          <a:p>
            <a:r>
              <a:rPr lang="en-US" dirty="0"/>
              <a:t>Thesaurus Application</a:t>
            </a:r>
          </a:p>
          <a:p>
            <a:r>
              <a:rPr lang="en-US" dirty="0"/>
              <a:t>Lexical Semantics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BBDEE-8FDC-05D0-1727-76FED07DBF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Valuable lessons from past</a:t>
            </a:r>
          </a:p>
          <a:p>
            <a:pPr lvl="1"/>
            <a:r>
              <a:rPr lang="en-US" dirty="0"/>
              <a:t>Current excitement in AI</a:t>
            </a:r>
          </a:p>
          <a:p>
            <a:pPr lvl="1"/>
            <a:r>
              <a:rPr lang="en-US" dirty="0"/>
              <a:t>Everything is new (???)</a:t>
            </a:r>
          </a:p>
          <a:p>
            <a:pPr lvl="1"/>
            <a:r>
              <a:rPr lang="en-US" dirty="0"/>
              <a:t>Hypo: </a:t>
            </a:r>
          </a:p>
          <a:p>
            <a:pPr lvl="2"/>
            <a:r>
              <a:rPr lang="en-US" dirty="0"/>
              <a:t>strong connections what’s hot now</a:t>
            </a:r>
          </a:p>
          <a:p>
            <a:pPr lvl="2"/>
            <a:r>
              <a:rPr lang="en-US" dirty="0"/>
              <a:t>and what was hot in 1990s</a:t>
            </a:r>
          </a:p>
          <a:p>
            <a:pPr lvl="2"/>
            <a:r>
              <a:rPr lang="en-US" dirty="0"/>
              <a:t>and what was hot in 1950s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90129-6081-40EE-D7EE-C8533DEC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00B6D-57B7-454F-715A-C787E3F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CE7B-E30B-4A1E-4A4C-2CB2A22904D5}"/>
              </a:ext>
            </a:extLst>
          </p:cNvPr>
          <p:cNvSpPr txBox="1"/>
          <p:nvPr/>
        </p:nvSpPr>
        <p:spPr>
          <a:xfrm>
            <a:off x="932312" y="5309101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35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07CAD1-248C-1288-F83B-254545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47942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https://www.chronicle.com/article/im-a-student-you-have-no-idea-how-much-were-using-chatgpt</a:t>
            </a:r>
            <a:r>
              <a:rPr lang="en-US" sz="2000" dirty="0"/>
              <a:t> </a:t>
            </a:r>
          </a:p>
        </p:txBody>
      </p:sp>
      <p:pic>
        <p:nvPicPr>
          <p:cNvPr id="6" name="Content Placeholder 5" descr="A close-up of a poster&#10;&#10;Description automatically generated">
            <a:extLst>
              <a:ext uri="{FF2B5EF4-FFF2-40B4-BE49-F238E27FC236}">
                <a16:creationId xmlns:a16="http://schemas.microsoft.com/office/drawing/2014/main" id="{2DA5D2D6-4F1E-E6A7-4914-02A85E5B0A1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9550" y="914400"/>
            <a:ext cx="11982450" cy="59436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29B18A-5CC6-AE9F-4E67-50330D6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4876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C3F-3BA3-3214-6637-A130CD6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20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7DFA-CEB6-D012-03B9-A06D2360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44467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FF68A-02CC-C99C-81CF-848F185A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063F1-0C50-F13D-28A6-E3CFFBB7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8" descr="A cartoon of a person holding a pencil&#10;&#10;AI-generated content may be incorrect.">
            <a:extLst>
              <a:ext uri="{FF2B5EF4-FFF2-40B4-BE49-F238E27FC236}">
                <a16:creationId xmlns:a16="http://schemas.microsoft.com/office/drawing/2014/main" id="{66CF3ADF-115C-CB29-469A-125902DBBFC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501650"/>
            <a:ext cx="5392132" cy="5935677"/>
          </a:xfrm>
        </p:spPr>
      </p:pic>
      <p:pic>
        <p:nvPicPr>
          <p:cNvPr id="11" name="Content Placeholder 10" descr="A person's face with text overlay&#10;&#10;AI-generated content may be incorrect.">
            <a:extLst>
              <a:ext uri="{FF2B5EF4-FFF2-40B4-BE49-F238E27FC236}">
                <a16:creationId xmlns:a16="http://schemas.microsoft.com/office/drawing/2014/main" id="{F38A5C0C-1095-F7C9-4F76-7E38A000F26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978454" y="2597346"/>
            <a:ext cx="7264291" cy="3759004"/>
          </a:xfrm>
        </p:spPr>
      </p:pic>
    </p:spTree>
    <p:extLst>
      <p:ext uri="{BB962C8B-B14F-4D97-AF65-F5344CB8AC3E}">
        <p14:creationId xmlns:p14="http://schemas.microsoft.com/office/powerpoint/2010/main" val="210806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E75A70-F328-EDD5-BA2A-913F6ACA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Bots: Do’s and Don’ts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01280-F732-1E82-D0BB-643D774C0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Do’s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2DBB1-3E85-7616-5860-BFC6409730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 are 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You are responsible</a:t>
            </a:r>
          </a:p>
          <a:p>
            <a:pPr lvl="1"/>
            <a:r>
              <a:rPr lang="en-US" dirty="0"/>
              <a:t>for what you say</a:t>
            </a:r>
          </a:p>
          <a:p>
            <a:r>
              <a:rPr lang="en-US" dirty="0"/>
              <a:t>Use bots to improve fluency</a:t>
            </a:r>
          </a:p>
          <a:p>
            <a:pPr lvl="1"/>
            <a:r>
              <a:rPr lang="en-US" dirty="0"/>
              <a:t>Modern version of a thesaurus</a:t>
            </a:r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Collaboration</a:t>
            </a:r>
          </a:p>
          <a:p>
            <a:pPr lvl="2"/>
            <a:r>
              <a:rPr lang="en-US" dirty="0"/>
              <a:t>Machines are better at fluency</a:t>
            </a:r>
          </a:p>
          <a:p>
            <a:pPr lvl="2"/>
            <a:r>
              <a:rPr lang="en-US" dirty="0"/>
              <a:t>Humans are more trustworthy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EF875D-3B17-0883-3238-73346549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Don’ts (Cheating)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D3999B-6CD1-871C-8BB7-00FF6D43A1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Traffic in misinformation</a:t>
            </a:r>
          </a:p>
          <a:p>
            <a:r>
              <a:rPr lang="en-US" dirty="0"/>
              <a:t>Use bots to get a good grade without mastering the material</a:t>
            </a:r>
          </a:p>
          <a:p>
            <a:pPr lvl="1"/>
            <a:r>
              <a:rPr lang="en-US" dirty="0"/>
              <a:t>You are only cheating yourself</a:t>
            </a:r>
          </a:p>
          <a:p>
            <a:r>
              <a:rPr lang="en-US" dirty="0"/>
              <a:t>End-to-End Systems</a:t>
            </a:r>
          </a:p>
          <a:p>
            <a:pPr lvl="1"/>
            <a:r>
              <a:rPr lang="en-US" dirty="0"/>
              <a:t>Self-organizing </a:t>
            </a:r>
          </a:p>
          <a:p>
            <a:pPr lvl="1"/>
            <a:r>
              <a:rPr lang="en-US" dirty="0"/>
              <a:t>Turn-key</a:t>
            </a:r>
          </a:p>
          <a:p>
            <a:r>
              <a:rPr lang="en-US" dirty="0"/>
              <a:t>Fire experts: </a:t>
            </a:r>
          </a:p>
          <a:p>
            <a:pPr lvl="1"/>
            <a:r>
              <a:rPr lang="en-US" dirty="0"/>
              <a:t>linguists, historians, programmers, </a:t>
            </a:r>
          </a:p>
          <a:p>
            <a:pPr lvl="1"/>
            <a:r>
              <a:rPr lang="en-US" dirty="0"/>
              <a:t>yourself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97EF-A6E7-C80F-FC0D-673FF34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73D7C79-AC51-C411-3A43-8FBF82F8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56" y="0"/>
            <a:ext cx="1924800" cy="1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FB0-292A-64E8-4B32-D27AB4CA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2906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AF791-169F-9D5B-B2E1-51AAEE082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EAFF6-5F8A-0C4E-2F99-8F05D010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EB61F4C-ED9E-B294-5C97-1276661ADE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Thesaurus Application</a:t>
            </a:r>
          </a:p>
          <a:p>
            <a:r>
              <a:rPr lang="en-US" dirty="0"/>
              <a:t>Lexical Semantics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E6CD55-383B-8B4E-5984-33443B52D3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73A9FC-F700-5FE0-261B-CE744272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99B2D-889B-59E0-72EB-56C79721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DC3B7-CEE2-F9AA-A45D-A67756027B11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3155602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357BB7-DBA9-4BD7-E01A-01350BFC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Help Good Writers</a:t>
            </a:r>
            <a:br>
              <a:rPr lang="en-US" dirty="0"/>
            </a:br>
            <a:r>
              <a:rPr lang="en-US" dirty="0"/>
              <a:t>(This is </a:t>
            </a:r>
            <a:r>
              <a:rPr lang="en-US" i="1" dirty="0"/>
              <a:t>not</a:t>
            </a:r>
            <a:r>
              <a:rPr lang="en-US" dirty="0"/>
              <a:t> cheating)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174CF2-BEEE-AA55-2AC8-9B2B73F2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Thesaurus</a:t>
            </a:r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6335B-A862-F33E-5657-F6305F7B4B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601326"/>
            <a:ext cx="5726125" cy="49438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18E684-04F0-570C-4BA8-7F06779FC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3D6F824-2D7B-7804-B3A1-B47956D45B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7515" y="2442242"/>
            <a:ext cx="6491705" cy="83310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16D7A-4861-EE5B-46E3-D56DC05A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24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736642-BB2A-ECE5-587C-0B866D4CA017}"/>
              </a:ext>
            </a:extLst>
          </p:cNvPr>
          <p:cNvSpPr/>
          <p:nvPr/>
        </p:nvSpPr>
        <p:spPr>
          <a:xfrm>
            <a:off x="3185514" y="1715950"/>
            <a:ext cx="1848656" cy="823912"/>
          </a:xfrm>
          <a:prstGeom prst="wedgeRoundRectCallout">
            <a:avLst>
              <a:gd name="adj1" fmla="val -84812"/>
              <a:gd name="adj2" fmla="val 214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Valuable tool from past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35B2F80-045E-B429-94CA-D9325E89A5A3}"/>
              </a:ext>
            </a:extLst>
          </p:cNvPr>
          <p:cNvSpPr/>
          <p:nvPr/>
        </p:nvSpPr>
        <p:spPr>
          <a:xfrm>
            <a:off x="8173301" y="1372267"/>
            <a:ext cx="1848656" cy="823912"/>
          </a:xfrm>
          <a:prstGeom prst="wedgeRoundRectCallout">
            <a:avLst>
              <a:gd name="adj1" fmla="val -86963"/>
              <a:gd name="adj2" fmla="val 468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 advance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DD8-D90E-B179-8E60-761ABF7F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2368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6CBE16-19D9-B1E3-B46B-06E9A52A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10k Words</a:t>
            </a:r>
            <a:br>
              <a:rPr lang="en-US" dirty="0"/>
            </a:br>
            <a:r>
              <a:rPr lang="en-US" sz="2800" dirty="0"/>
              <a:t>Language Evolves over Time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70E083-E42B-02B9-B094-AC54075F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8" y="2257525"/>
            <a:ext cx="5157787" cy="823912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Edition: 1979</a:t>
            </a:r>
          </a:p>
        </p:txBody>
      </p:sp>
      <p:pic>
        <p:nvPicPr>
          <p:cNvPr id="20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45E761FD-5A16-FD83-22C0-F90D165964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0748" y="3139857"/>
            <a:ext cx="5706827" cy="2203071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B06BB6-91D7-252D-19F4-9B911A49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6520" y="2257525"/>
            <a:ext cx="5183188" cy="823912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Edition: 1999</a:t>
            </a:r>
          </a:p>
        </p:txBody>
      </p:sp>
      <p:pic>
        <p:nvPicPr>
          <p:cNvPr id="18" name="Content Placeholder 10" descr="A screenshot of a book&#10;&#10;AI-generated content may be incorrect.">
            <a:extLst>
              <a:ext uri="{FF2B5EF4-FFF2-40B4-BE49-F238E27FC236}">
                <a16:creationId xmlns:a16="http://schemas.microsoft.com/office/drawing/2014/main" id="{8F92E1E0-0382-DC91-9269-0A9A10F04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388" y="3177144"/>
            <a:ext cx="4648264" cy="2165784"/>
          </a:xfr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9362-EE44-4C6C-235F-D1494DC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1301-655C-E60F-0BD2-BFF09AB7E080}"/>
              </a:ext>
            </a:extLst>
          </p:cNvPr>
          <p:cNvSpPr txBox="1"/>
          <p:nvPr/>
        </p:nvSpPr>
        <p:spPr>
          <a:xfrm>
            <a:off x="6096000" y="0"/>
            <a:ext cx="6096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When asked 140 years later to name the deficiency that had inspired him to edit the fifth edition, Dr. Chapman homed in on the right word without difficulty: '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'Money</a:t>
            </a:r>
            <a:r>
              <a:rPr lang="en-US" b="0" i="0" dirty="0">
                <a:solidFill>
                  <a:srgbClr val="363636"/>
                </a:solidFill>
                <a:effectLst/>
                <a:latin typeface="nyt-imperial"/>
              </a:rPr>
              <a:t>.'' The previous edition, he explained, had enabled him -- formerly a threadbare Chaucer specialist -- to buy a 26-foot sailboat. </a:t>
            </a:r>
            <a:r>
              <a:rPr lang="en-US" b="1" i="0" dirty="0">
                <a:solidFill>
                  <a:srgbClr val="363636"/>
                </a:solidFill>
                <a:effectLst/>
                <a:latin typeface="nyt-imperial"/>
              </a:rPr>
              <a:t>He christened the boat Thesaurus.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EFA0C5-753F-0800-2B70-555CEFA119D1}"/>
              </a:ext>
            </a:extLst>
          </p:cNvPr>
          <p:cNvSpPr txBox="1"/>
          <p:nvPr/>
        </p:nvSpPr>
        <p:spPr>
          <a:xfrm>
            <a:off x="4720590" y="1718945"/>
            <a:ext cx="7952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https://www.nytimes.com/2002/02/05/arts/robert-chapman-81-roget-s-thesaurus-editor.html</a:t>
            </a:r>
            <a:r>
              <a:rPr lang="en-US" sz="1400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D69A8-1050-D82D-A5E7-5EFB6173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394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284F-02C0-E024-5956-616F1C7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Samples Matter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592A2B-A160-1EC3-1A24-9C4EB5AD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too easy to find words that were not in 4</a:t>
            </a:r>
            <a:r>
              <a:rPr lang="en-US" baseline="30000" dirty="0"/>
              <a:t>th</a:t>
            </a:r>
            <a:r>
              <a:rPr lang="en-US" dirty="0"/>
              <a:t> Edition of Roget’s</a:t>
            </a:r>
          </a:p>
          <a:p>
            <a:pPr lvl="1"/>
            <a:r>
              <a:rPr lang="en-US" dirty="0"/>
              <a:t>But Chap (the editor) wanted words appropriate for his audience</a:t>
            </a:r>
          </a:p>
          <a:p>
            <a:r>
              <a:rPr lang="en-US" dirty="0"/>
              <a:t>We started with academic books from his publisher</a:t>
            </a:r>
          </a:p>
          <a:p>
            <a:pPr lvl="1"/>
            <a:r>
              <a:rPr lang="en-US" dirty="0"/>
              <a:t>In desperation, we switched to Associated Press (AP) Newswire</a:t>
            </a:r>
          </a:p>
          <a:p>
            <a:r>
              <a:rPr lang="en-US" dirty="0"/>
              <a:t>Chap accepted 10% of suggestions from AP</a:t>
            </a:r>
          </a:p>
          <a:p>
            <a:pPr lvl="1"/>
            <a:r>
              <a:rPr lang="en-US" dirty="0"/>
              <a:t>and 0% of suggestions from academic books</a:t>
            </a:r>
          </a:p>
          <a:p>
            <a:r>
              <a:rPr lang="en-US" dirty="0"/>
              <a:t>In retrospect, it should have been obvious that</a:t>
            </a:r>
          </a:p>
          <a:p>
            <a:pPr lvl="1"/>
            <a:r>
              <a:rPr lang="en-US" dirty="0"/>
              <a:t>AP is more representative of contemporary American English</a:t>
            </a:r>
          </a:p>
          <a:p>
            <a:pPr lvl="1"/>
            <a:r>
              <a:rPr lang="en-US" dirty="0"/>
              <a:t>than academic books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C2DB-3D6D-81CC-12AE-045F3732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52249-01F8-E770-8D4F-1058DC5C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5313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EE89-5534-DD78-E4FF-B2FB5914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 in Historical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25D8-C3FB-E81E-F48A-6FA11E9F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Isolated communities are linguistically conservative</a:t>
            </a:r>
          </a:p>
          <a:p>
            <a:pPr lvl="1"/>
            <a:r>
              <a:rPr lang="en-US" dirty="0"/>
              <a:t>Conservative </a:t>
            </a:r>
            <a:r>
              <a:rPr lang="en-US" dirty="0">
                <a:sym typeface="Wingdings" pitchFamily="2" charset="2"/>
              </a:rPr>
              <a:t> Resist Language Change</a:t>
            </a:r>
          </a:p>
          <a:p>
            <a:pPr lvl="1"/>
            <a:r>
              <a:rPr lang="en-US" dirty="0">
                <a:sym typeface="Wingdings" pitchFamily="2" charset="2"/>
              </a:rPr>
              <a:t>Language change</a:t>
            </a:r>
          </a:p>
          <a:p>
            <a:pPr lvl="2"/>
            <a:r>
              <a:rPr lang="en-US" dirty="0">
                <a:sym typeface="Wingdings" pitchFamily="2" charset="2"/>
              </a:rPr>
              <a:t>Early adopters:  young in people in cities, especially minorities</a:t>
            </a:r>
          </a:p>
          <a:p>
            <a:pPr lvl="2"/>
            <a:r>
              <a:rPr lang="en-US" dirty="0">
                <a:sym typeface="Wingdings" pitchFamily="2" charset="2"/>
              </a:rPr>
              <a:t>Late adopters: rural areas, elite (so-called “i</a:t>
            </a:r>
            <a:r>
              <a:rPr lang="en-US" dirty="0"/>
              <a:t>ntelligentsia”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English in Appalachia and French in </a:t>
            </a:r>
            <a:r>
              <a:rPr lang="en-US" dirty="0" err="1"/>
              <a:t>Gaspé</a:t>
            </a:r>
            <a:r>
              <a:rPr lang="en-US" dirty="0"/>
              <a:t> (Quebec)</a:t>
            </a:r>
          </a:p>
          <a:p>
            <a:pPr lvl="1"/>
            <a:r>
              <a:rPr lang="en-US" dirty="0"/>
              <a:t>More representative of language from 1700s</a:t>
            </a:r>
          </a:p>
          <a:p>
            <a:pPr lvl="1"/>
            <a:r>
              <a:rPr lang="en-US" dirty="0"/>
              <a:t>than anywhere in Europe </a:t>
            </a:r>
          </a:p>
          <a:p>
            <a:r>
              <a:rPr lang="en-US" dirty="0"/>
              <a:t>Academics are linguistically conservative</a:t>
            </a:r>
          </a:p>
          <a:p>
            <a:pPr lvl="1"/>
            <a:r>
              <a:rPr lang="en-US" dirty="0"/>
              <a:t>And therefore, academic books are not representative of Chap’s readers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57F8-F4E7-F564-4CEA-D2FECD2B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3C605B-8854-81E7-B629-F4E84FF9A3EB}"/>
              </a:ext>
            </a:extLst>
          </p:cNvPr>
          <p:cNvSpPr/>
          <p:nvPr/>
        </p:nvSpPr>
        <p:spPr>
          <a:xfrm>
            <a:off x="9278829" y="3344462"/>
            <a:ext cx="2373190" cy="838605"/>
          </a:xfrm>
          <a:prstGeom prst="wedgeRoundRectCallout">
            <a:avLst>
              <a:gd name="adj1" fmla="val -73751"/>
              <a:gd name="adj2" fmla="val -235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More invested in status quo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FECD5-FC8E-D125-846C-6E07D3B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56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52CF02-1E9F-A035-076C-7257028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Bigger Question: Sampling</a:t>
            </a:r>
            <a:br>
              <a:rPr lang="en-US" dirty="0"/>
            </a:br>
            <a:r>
              <a:rPr lang="en-US" dirty="0"/>
              <a:t>Should a Corpus be Balanced?</a:t>
            </a:r>
            <a:br>
              <a:rPr lang="en-US" dirty="0"/>
            </a:br>
            <a:r>
              <a:rPr lang="en-US" dirty="0"/>
              <a:t>Quantity v. Quality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113BB-C8C1-C797-AD98-4D5DD95E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from the Past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9B5DC-2228-2E33-EE65-A3AE05E7C8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Thesaurus</a:t>
            </a:r>
          </a:p>
          <a:p>
            <a:r>
              <a:rPr lang="en-US" dirty="0"/>
              <a:t>Balanced Corpus:</a:t>
            </a:r>
          </a:p>
          <a:p>
            <a:pPr lvl="1"/>
            <a:r>
              <a:rPr lang="en-US" dirty="0"/>
              <a:t>A Sample of a Population of Interest</a:t>
            </a:r>
          </a:p>
          <a:p>
            <a:pPr lvl="1"/>
            <a:r>
              <a:rPr lang="en-US" dirty="0"/>
              <a:t>Brown Corpus: </a:t>
            </a:r>
          </a:p>
          <a:p>
            <a:pPr lvl="2"/>
            <a:r>
              <a:rPr lang="en-US" dirty="0"/>
              <a:t>A Sample of 1M words of contemporary English</a:t>
            </a:r>
          </a:p>
          <a:p>
            <a:pPr lvl="2"/>
            <a:r>
              <a:rPr lang="en-US" dirty="0"/>
              <a:t>Stratified by genre</a:t>
            </a:r>
          </a:p>
          <a:p>
            <a:pPr lvl="2"/>
            <a:r>
              <a:rPr lang="en-US" dirty="0"/>
              <a:t>Situated in time &amp; space</a:t>
            </a:r>
          </a:p>
          <a:p>
            <a:pPr lvl="3"/>
            <a:r>
              <a:rPr lang="en-US" dirty="0"/>
              <a:t>When: 1960s</a:t>
            </a:r>
          </a:p>
          <a:p>
            <a:pPr lvl="3"/>
            <a:r>
              <a:rPr lang="en-US" dirty="0"/>
              <a:t>Where: Brown University</a:t>
            </a:r>
          </a:p>
          <a:p>
            <a:r>
              <a:rPr lang="en-US" b="1" dirty="0"/>
              <a:t>Quality: Less is more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2B453-0BE1-7190-7F8C-CD8860F5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Recent Advances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9E1413-7075-8514-9183-97A2A62DE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Bots</a:t>
            </a:r>
          </a:p>
          <a:p>
            <a:r>
              <a:rPr lang="en-US" dirty="0"/>
              <a:t>Catch-as-catch can</a:t>
            </a:r>
          </a:p>
          <a:p>
            <a:r>
              <a:rPr lang="en-US" dirty="0"/>
              <a:t>Less concern for sampling</a:t>
            </a:r>
          </a:p>
          <a:p>
            <a:pPr lvl="1"/>
            <a:r>
              <a:rPr lang="en-US" dirty="0"/>
              <a:t>“There is no data like more data” </a:t>
            </a:r>
          </a:p>
          <a:p>
            <a:pPr lvl="1"/>
            <a:r>
              <a:rPr lang="en-US" dirty="0"/>
              <a:t>– Robert Mercer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Quantity: More is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B176-A8FA-ED91-9D91-9BD06FA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28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439F5-5C9D-1CF0-B725-0E224AB9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302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5F56-8A12-863E-024F-9E0355DC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1" name="Rectangle 2">
            <a:extLst>
              <a:ext uri="{FF2B5EF4-FFF2-40B4-BE49-F238E27FC236}">
                <a16:creationId xmlns:a16="http://schemas.microsoft.com/office/drawing/2014/main" id="{F5534018-DA2A-30FE-3496-A3F81F82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Brown Corpus is a Balanced Corpus</a:t>
            </a:r>
            <a:br>
              <a:rPr lang="en-US" sz="4000" dirty="0"/>
            </a:br>
            <a:r>
              <a:rPr lang="en-US" sz="2800" dirty="0"/>
              <a:t>(Unlike many recent catch-as-catch-can corpora)</a:t>
            </a:r>
            <a:endParaRPr lang="en-US" sz="2400" dirty="0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4DD92A0A-A1FF-D9F2-7174-FEA038E4D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sample of 1M words</a:t>
            </a:r>
          </a:p>
          <a:p>
            <a:pPr lvl="1"/>
            <a:r>
              <a:rPr lang="en-US" dirty="0"/>
              <a:t>Contemporary (1960s)</a:t>
            </a:r>
          </a:p>
          <a:p>
            <a:pPr lvl="1"/>
            <a:r>
              <a:rPr lang="en-US" dirty="0"/>
              <a:t>American English</a:t>
            </a:r>
          </a:p>
          <a:p>
            <a:pPr lvl="1"/>
            <a:r>
              <a:rPr lang="en-US" dirty="0"/>
              <a:t>Stratified over 15 genres (A-R)</a:t>
            </a:r>
          </a:p>
          <a:p>
            <a:pPr lvl="2"/>
            <a:r>
              <a:rPr lang="en-US" dirty="0"/>
              <a:t>500 documents</a:t>
            </a:r>
          </a:p>
          <a:p>
            <a:pPr lvl="2"/>
            <a:r>
              <a:rPr lang="en-US" dirty="0"/>
              <a:t>2000 words each</a:t>
            </a:r>
          </a:p>
          <a:p>
            <a:r>
              <a:rPr lang="en-US" dirty="0"/>
              <a:t>Many subsequent corpora</a:t>
            </a:r>
          </a:p>
          <a:p>
            <a:pPr lvl="1"/>
            <a:r>
              <a:rPr lang="en-US" dirty="0"/>
              <a:t>British National Corpus (BNC)</a:t>
            </a:r>
          </a:p>
          <a:p>
            <a:pPr lvl="1"/>
            <a:r>
              <a:rPr lang="en-US" dirty="0"/>
              <a:t>British (as opposed to American)</a:t>
            </a:r>
          </a:p>
          <a:p>
            <a:pPr lvl="1"/>
            <a:r>
              <a:rPr lang="en-US" dirty="0"/>
              <a:t>Larger: 1M words </a:t>
            </a:r>
            <a:r>
              <a:rPr lang="en-US" dirty="0">
                <a:sym typeface="Wingdings" pitchFamily="2" charset="2"/>
              </a:rPr>
              <a:t> 100M words</a:t>
            </a:r>
            <a:endParaRPr lang="en-US" dirty="0"/>
          </a:p>
          <a:p>
            <a:pPr lvl="1"/>
            <a:r>
              <a:rPr lang="en-US" dirty="0"/>
              <a:t>More recent (1990s v. 1960s)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8C9EE-0C97-4C30-7ECA-9275A0E8F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15 Genres: A-R (500 documents)</a:t>
            </a:r>
          </a:p>
          <a:p>
            <a:pPr lvl="1"/>
            <a:r>
              <a:rPr lang="en-US" dirty="0"/>
              <a:t>Press: A (44) reportage, B (27) editorial, C (17) reviews</a:t>
            </a:r>
          </a:p>
          <a:p>
            <a:pPr lvl="1"/>
            <a:r>
              <a:rPr lang="en-US" dirty="0"/>
              <a:t>Religion: D (17)</a:t>
            </a:r>
          </a:p>
          <a:p>
            <a:pPr lvl="1"/>
            <a:r>
              <a:rPr lang="en-US" dirty="0"/>
              <a:t>Skills and hobbies: E (36)</a:t>
            </a:r>
          </a:p>
          <a:p>
            <a:pPr lvl="1"/>
            <a:r>
              <a:rPr lang="en-US" dirty="0"/>
              <a:t>Popular lore: F (48)</a:t>
            </a:r>
          </a:p>
          <a:p>
            <a:pPr lvl="1"/>
            <a:r>
              <a:rPr lang="en-US" dirty="0"/>
              <a:t>Belle-letters: G (75)</a:t>
            </a:r>
          </a:p>
          <a:p>
            <a:pPr lvl="1"/>
            <a:r>
              <a:rPr lang="en-US" dirty="0"/>
              <a:t>Misc: H (30): gov docs, foundation reports, industry reports, college catalog</a:t>
            </a:r>
          </a:p>
          <a:p>
            <a:pPr lvl="1"/>
            <a:r>
              <a:rPr lang="en-US" dirty="0"/>
              <a:t>Learned: J (80): science, medicine, math, social science, humanities, engineering</a:t>
            </a:r>
          </a:p>
          <a:p>
            <a:pPr lvl="1"/>
            <a:r>
              <a:rPr lang="en-US" dirty="0"/>
              <a:t>Fiction: K (29) general, L (24) mystery, M (6) science fiction, N (29) Westerns, P (29) romance, R (9) humor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0A1B4-65FB-E2DD-FC7D-53366805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E5F4BA-DAB5-CD95-F530-1D4061C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4375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2F66-D944-5945-F088-B0E6E8DA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559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694-6B7B-4624-69BC-1EC4D457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 Issue of International Journal of Lexicography in Memory of Patrick Hanks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E74928-FBF7-DD8B-9877-239EF86F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3FCA59-D050-6D34-0ED1-4E0D564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3E17-4FA1-294B-92E3-0BC89BF17CB2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 descr="A close-up of a document&#10;&#10;AI-generated content may be incorrect.">
            <a:extLst>
              <a:ext uri="{FF2B5EF4-FFF2-40B4-BE49-F238E27FC236}">
                <a16:creationId xmlns:a16="http://schemas.microsoft.com/office/drawing/2014/main" id="{D2E9879F-BEE9-B775-7641-BFF0C97BB20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298975" y="3641725"/>
            <a:ext cx="4762500" cy="3216275"/>
          </a:xfr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6" descr="Concise Oxford English Dictionary: Main edition">
            <a:extLst>
              <a:ext uri="{FF2B5EF4-FFF2-40B4-BE49-F238E27FC236}">
                <a16:creationId xmlns:a16="http://schemas.microsoft.com/office/drawing/2014/main" id="{8E65A0F7-24C1-691E-4EEE-A6A82237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08" y="1690688"/>
            <a:ext cx="1655136" cy="24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llins COBUILD Learner's Dictionary; Concise Edition">
            <a:extLst>
              <a:ext uri="{FF2B5EF4-FFF2-40B4-BE49-F238E27FC236}">
                <a16:creationId xmlns:a16="http://schemas.microsoft.com/office/drawing/2014/main" id="{5B4586CB-6B26-CF0B-DCE3-FF9DCD9F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39" y="4179099"/>
            <a:ext cx="1672674" cy="2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rick Wyndham Hanks – This is the official website of ...">
            <a:extLst>
              <a:ext uri="{FF2B5EF4-FFF2-40B4-BE49-F238E27FC236}">
                <a16:creationId xmlns:a16="http://schemas.microsoft.com/office/drawing/2014/main" id="{6B360E7D-8A18-950F-92E1-81FCEDC8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" y="1762535"/>
            <a:ext cx="4991120" cy="412599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35369F78-B042-5A85-86FC-08690F9B0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915" y="1740268"/>
            <a:ext cx="4761510" cy="1748273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213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9C8-13C3-4F2D-0DCE-00F19BCC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5C1871B3-59A4-31F2-7901-F109452380C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1524000" y="228600"/>
            <a:ext cx="9144000" cy="6470650"/>
          </a:xfrm>
        </p:spPr>
      </p:pic>
      <p:sp>
        <p:nvSpPr>
          <p:cNvPr id="206854" name="Oval 6">
            <a:extLst>
              <a:ext uri="{FF2B5EF4-FFF2-40B4-BE49-F238E27FC236}">
                <a16:creationId xmlns:a16="http://schemas.microsoft.com/office/drawing/2014/main" id="{D3827293-8CA1-6C82-4778-939F4E35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331125"/>
            <a:ext cx="1066800" cy="51935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5" name="Oval 7">
            <a:extLst>
              <a:ext uri="{FF2B5EF4-FFF2-40B4-BE49-F238E27FC236}">
                <a16:creationId xmlns:a16="http://schemas.microsoft.com/office/drawing/2014/main" id="{F91AA523-10EE-71C1-1BD4-96795412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950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7" name="Oval 9">
            <a:extLst>
              <a:ext uri="{FF2B5EF4-FFF2-40B4-BE49-F238E27FC236}">
                <a16:creationId xmlns:a16="http://schemas.microsoft.com/office/drawing/2014/main" id="{96C6DAF7-A4AA-E421-C08E-6A42436F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569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8" name="Oval 10">
            <a:extLst>
              <a:ext uri="{FF2B5EF4-FFF2-40B4-BE49-F238E27FC236}">
                <a16:creationId xmlns:a16="http://schemas.microsoft.com/office/drawing/2014/main" id="{BDEFC204-6641-B12A-8CB2-0C9AACE98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597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06859" name="Oval 11">
            <a:extLst>
              <a:ext uri="{FF2B5EF4-FFF2-40B4-BE49-F238E27FC236}">
                <a16:creationId xmlns:a16="http://schemas.microsoft.com/office/drawing/2014/main" id="{6E08320C-C444-9BD6-D91A-E515476F3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331125"/>
            <a:ext cx="1295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0F2FB1F-E789-EB07-7ECD-5C3A53125ABA}"/>
              </a:ext>
            </a:extLst>
          </p:cNvPr>
          <p:cNvSpPr/>
          <p:nvPr/>
        </p:nvSpPr>
        <p:spPr>
          <a:xfrm>
            <a:off x="312234" y="401443"/>
            <a:ext cx="3383652" cy="1128503"/>
          </a:xfrm>
          <a:prstGeom prst="wedgeRoundRectCallout">
            <a:avLst>
              <a:gd name="adj1" fmla="val 49965"/>
              <a:gd name="adj2" fmla="val 1120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genre, time, topic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85BC-98BC-962A-B631-AF0D9B73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30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F2AB08-BCCA-84D7-3A31-31966FD49E3C}"/>
              </a:ext>
            </a:extLst>
          </p:cNvPr>
          <p:cNvSpPr/>
          <p:nvPr/>
        </p:nvSpPr>
        <p:spPr>
          <a:xfrm>
            <a:off x="9727096" y="94422"/>
            <a:ext cx="2352447" cy="1389141"/>
          </a:xfrm>
          <a:prstGeom prst="wedgeRoundRectCallout">
            <a:avLst>
              <a:gd name="adj1" fmla="val -63899"/>
              <a:gd name="adj2" fmla="val 554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7590B-F994-1253-2A72-CC1D81D1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897AE5-BACB-7DAB-03EE-71283024DAC6}"/>
              </a:ext>
            </a:extLst>
          </p:cNvPr>
          <p:cNvSpPr/>
          <p:nvPr/>
        </p:nvSpPr>
        <p:spPr>
          <a:xfrm>
            <a:off x="10101082" y="2863445"/>
            <a:ext cx="1972036" cy="1144079"/>
          </a:xfrm>
          <a:prstGeom prst="wedgeRoundRectCallout">
            <a:avLst>
              <a:gd name="adj1" fmla="val -24108"/>
              <a:gd name="adj2" fmla="val -1573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Poisson:</a:t>
            </a:r>
          </a:p>
          <a:p>
            <a:pPr algn="ctr"/>
            <a:r>
              <a:rPr lang="en-US" sz="2400" dirty="0"/>
              <a:t>104 of 500 </a:t>
            </a:r>
            <a:r>
              <a:rPr lang="en-US" sz="2400" dirty="0">
                <a:sym typeface="Wingdings" pitchFamily="2" charset="2"/>
              </a:rPr>
              <a:t> {0,1, 2}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nimBg="1"/>
      <p:bldP spid="206855" grpId="0" animBg="1"/>
      <p:bldP spid="206857" grpId="0" animBg="1"/>
      <p:bldP spid="206858" grpId="0" animBg="1"/>
      <p:bldP spid="206859" grpId="0" animBg="1"/>
      <p:bldP spid="3" grpId="0" animBg="1"/>
      <p:bldP spid="2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8F7D3-FBF5-EF74-D401-24FF1286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Monte Carlo Simulation</a:t>
            </a:r>
            <a:br>
              <a:rPr lang="en-US" dirty="0"/>
            </a:br>
            <a:r>
              <a:rPr lang="en-US" sz="3600" dirty="0"/>
              <a:t>Distribute 104 instances of Kennedy over 500 documents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8BA4B-FEF5-B1E9-B4DA-85B834C68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CCA48-5F3A-CD6F-F02B-BA3701E62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500" dirty="0"/>
              <a:t>for </a:t>
            </a:r>
            <a:r>
              <a:rPr lang="en-US" sz="2500" dirty="0" err="1"/>
              <a:t>i</a:t>
            </a:r>
            <a:r>
              <a:rPr lang="en-US" sz="2500" dirty="0"/>
              <a:t> in range(10):             </a:t>
            </a:r>
          </a:p>
          <a:p>
            <a:pPr marL="0" indent="0">
              <a:buNone/>
            </a:pPr>
            <a:r>
              <a:rPr lang="en-US" sz="2500" dirty="0"/>
              <a:t>      print(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np.bincount</a:t>
            </a:r>
            <a:r>
              <a:rPr lang="en-US" sz="2500" dirty="0"/>
              <a:t>(</a:t>
            </a:r>
            <a:r>
              <a:rPr lang="en-US" sz="2500" dirty="0" err="1"/>
              <a:t>np.random.choice</a:t>
            </a:r>
            <a:r>
              <a:rPr lang="en-US" sz="2500" dirty="0"/>
              <a:t>(500, 104))))</a:t>
            </a:r>
          </a:p>
          <a:p>
            <a:pPr marL="0" indent="0">
              <a:buNone/>
            </a:pPr>
            <a:r>
              <a:rPr lang="en-US" sz="3300" dirty="0"/>
              <a:t>[393  92   6]</a:t>
            </a:r>
          </a:p>
          <a:p>
            <a:pPr marL="0" indent="0">
              <a:buNone/>
            </a:pPr>
            <a:r>
              <a:rPr lang="en-US" sz="3300" dirty="0"/>
              <a:t>[407  80  12]</a:t>
            </a:r>
          </a:p>
          <a:p>
            <a:pPr marL="0" indent="0">
              <a:buNone/>
            </a:pPr>
            <a:r>
              <a:rPr lang="en-US" sz="3300" dirty="0"/>
              <a:t>[405  86   9]</a:t>
            </a:r>
          </a:p>
          <a:p>
            <a:pPr marL="0" indent="0">
              <a:buNone/>
            </a:pPr>
            <a:r>
              <a:rPr lang="en-US" sz="3300" dirty="0"/>
              <a:t>[401  90   7]</a:t>
            </a:r>
          </a:p>
          <a:p>
            <a:pPr marL="0" indent="0">
              <a:buNone/>
            </a:pPr>
            <a:r>
              <a:rPr lang="en-US" sz="3300" dirty="0"/>
              <a:t>[397  91   5   1]</a:t>
            </a:r>
          </a:p>
          <a:p>
            <a:pPr marL="0" indent="0">
              <a:buNone/>
            </a:pPr>
            <a:r>
              <a:rPr lang="en-US" sz="3300" dirty="0"/>
              <a:t>[402  86   9]</a:t>
            </a:r>
          </a:p>
          <a:p>
            <a:pPr marL="0" indent="0">
              <a:buNone/>
            </a:pPr>
            <a:r>
              <a:rPr lang="en-US" sz="3300" dirty="0"/>
              <a:t>[404  88   8]</a:t>
            </a:r>
          </a:p>
          <a:p>
            <a:pPr marL="0" indent="0">
              <a:buNone/>
            </a:pPr>
            <a:r>
              <a:rPr lang="en-US" sz="3300" dirty="0"/>
              <a:t>[404  86   9]</a:t>
            </a:r>
          </a:p>
          <a:p>
            <a:pPr marL="0" indent="0">
              <a:buNone/>
            </a:pPr>
            <a:r>
              <a:rPr lang="en-US" sz="3300" dirty="0"/>
              <a:t>[398  85   8   1]</a:t>
            </a:r>
          </a:p>
          <a:p>
            <a:pPr marL="0" indent="0">
              <a:buNone/>
            </a:pPr>
            <a:r>
              <a:rPr lang="en-US" sz="3300" dirty="0"/>
              <a:t>[395  86   9]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A5085E-E255-05DE-8303-427B6190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Predicted Frequency of Kennedy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6F615AD-2276-EEC0-AAF5-E662D9968D2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57299129"/>
              </p:ext>
            </p:extLst>
          </p:nvPr>
        </p:nvGraphicFramePr>
        <p:xfrm>
          <a:off x="6172200" y="2505075"/>
          <a:ext cx="4146548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05538737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1767644228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79206372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820681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12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7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8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3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12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9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7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7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6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79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16426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81988-3081-AACD-31FB-617FD47C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083FE-3221-625F-DAFD-0CA997F5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20920A-D268-0710-A8D2-25DF5289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0101" r="11626" b="12451"/>
          <a:stretch>
            <a:fillRect/>
          </a:stretch>
        </p:blipFill>
        <p:spPr>
          <a:xfrm>
            <a:off x="447472" y="3319462"/>
            <a:ext cx="4921489" cy="3482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0F898E24-A103-8DB9-A4AD-169C9C0C234A}"/>
              </a:ext>
            </a:extLst>
          </p:cNvPr>
          <p:cNvSpPr/>
          <p:nvPr/>
        </p:nvSpPr>
        <p:spPr>
          <a:xfrm>
            <a:off x="5759689" y="4352925"/>
            <a:ext cx="5958626" cy="2142955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If there are more “</a:t>
            </a:r>
            <a:r>
              <a:rPr lang="en-US" sz="3200" dirty="0" err="1"/>
              <a:t>Kennedy”s</a:t>
            </a:r>
            <a:r>
              <a:rPr lang="en-US" sz="3200" dirty="0"/>
              <a:t> than chance</a:t>
            </a:r>
          </a:p>
          <a:p>
            <a:pPr algn="ctr">
              <a:defRPr/>
            </a:pPr>
            <a:r>
              <a:rPr lang="en-US" sz="3200" dirty="0">
                <a:sym typeface="Wingdings" pitchFamily="2" charset="2"/>
              </a:rPr>
              <a:t></a:t>
            </a:r>
          </a:p>
          <a:p>
            <a:pPr algn="ctr">
              <a:defRPr/>
            </a:pPr>
            <a:r>
              <a:rPr lang="en-US" sz="3200" dirty="0"/>
              <a:t> topic is predictable</a:t>
            </a:r>
          </a:p>
        </p:txBody>
      </p:sp>
    </p:spTree>
    <p:extLst>
      <p:ext uri="{BB962C8B-B14F-4D97-AF65-F5344CB8AC3E}">
        <p14:creationId xmlns:p14="http://schemas.microsoft.com/office/powerpoint/2010/main" val="15303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4C04-1613-1F5A-9949-0E2E5B8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1EECE1C4-8F97-34E4-3904-230EFC6A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40" y="1591029"/>
            <a:ext cx="10785919" cy="501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B92E0-9196-9F70-E9F4-4EEEE66D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Ngrams</a:t>
            </a:r>
            <a:r>
              <a:rPr lang="en-US" dirty="0"/>
              <a:t> for “Kennedy”</a:t>
            </a:r>
            <a:br>
              <a:rPr lang="en-US" dirty="0"/>
            </a:br>
            <a:r>
              <a:rPr lang="en-US" dirty="0"/>
              <a:t>Books published since 1500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A860-2ACB-2DE2-756E-1F266BC5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32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17423C-9EA2-7B5F-6A1D-74A2CEA8815A}"/>
              </a:ext>
            </a:extLst>
          </p:cNvPr>
          <p:cNvSpPr/>
          <p:nvPr/>
        </p:nvSpPr>
        <p:spPr>
          <a:xfrm>
            <a:off x="9166347" y="1591029"/>
            <a:ext cx="1593461" cy="875597"/>
          </a:xfrm>
          <a:prstGeom prst="wedgeRoundRectCallout">
            <a:avLst>
              <a:gd name="adj1" fmla="val -6253"/>
              <a:gd name="adj2" fmla="val 1504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Brown Corpus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0B470-6647-C41E-6C05-A7AFCFCF2F9C}"/>
              </a:ext>
            </a:extLst>
          </p:cNvPr>
          <p:cNvSpPr/>
          <p:nvPr/>
        </p:nvSpPr>
        <p:spPr>
          <a:xfrm>
            <a:off x="7953842" y="3429000"/>
            <a:ext cx="1593461" cy="875597"/>
          </a:xfrm>
          <a:prstGeom prst="wedgeRoundRectCallout">
            <a:avLst>
              <a:gd name="adj1" fmla="val 34542"/>
              <a:gd name="adj2" fmla="val 1345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WW II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1B4E52-6A23-9EA5-43E9-7FD73AC56CEC}"/>
              </a:ext>
            </a:extLst>
          </p:cNvPr>
          <p:cNvSpPr/>
          <p:nvPr/>
        </p:nvSpPr>
        <p:spPr>
          <a:xfrm>
            <a:off x="3869534" y="4490940"/>
            <a:ext cx="2226465" cy="834972"/>
          </a:xfrm>
          <a:prstGeom prst="wedgeRoundRectCallout">
            <a:avLst>
              <a:gd name="adj1" fmla="val 44839"/>
              <a:gd name="adj2" fmla="val 1132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Frequency depends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8E43A-330D-6F5C-AF96-A9A096CB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171466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4074-F9BA-8BB2-BAB6-F97DCA1D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Discussion on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47E7-3178-6B26-CF8D-6A98D827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Good, Bad and Ugly</a:t>
            </a:r>
          </a:p>
          <a:p>
            <a:pPr lvl="1"/>
            <a:r>
              <a:rPr lang="en-US" dirty="0"/>
              <a:t>Good apps </a:t>
            </a:r>
            <a:r>
              <a:rPr lang="en-US" dirty="0">
                <a:sym typeface="Wingdings" pitchFamily="2" charset="2"/>
              </a:rPr>
              <a:t> Modern alternative to Roget’s</a:t>
            </a:r>
          </a:p>
          <a:p>
            <a:pPr lvl="1"/>
            <a:r>
              <a:rPr lang="en-US" dirty="0">
                <a:sym typeface="Wingdings" pitchFamily="2" charset="2"/>
              </a:rPr>
              <a:t>Ugly: Misinformation, Cheating, etc.</a:t>
            </a:r>
          </a:p>
          <a:p>
            <a:r>
              <a:rPr lang="en-US" dirty="0">
                <a:sym typeface="Wingdings" pitchFamily="2" charset="2"/>
              </a:rPr>
              <a:t>Human-in-the-Loop vs. End-to-End Systems</a:t>
            </a:r>
          </a:p>
          <a:p>
            <a:pPr lvl="1"/>
            <a:r>
              <a:rPr lang="en-US" dirty="0">
                <a:sym typeface="Wingdings" pitchFamily="2" charset="2"/>
              </a:rPr>
              <a:t>Opportunity for collaboration</a:t>
            </a:r>
          </a:p>
          <a:p>
            <a:pPr lvl="2"/>
            <a:r>
              <a:rPr lang="en-US" dirty="0">
                <a:sym typeface="Wingdings" pitchFamily="2" charset="2"/>
              </a:rPr>
              <a:t>Machines are more fluent than trustworthy</a:t>
            </a:r>
          </a:p>
          <a:p>
            <a:pPr lvl="2"/>
            <a:r>
              <a:rPr lang="en-US" dirty="0">
                <a:sym typeface="Wingdings" pitchFamily="2" charset="2"/>
              </a:rPr>
              <a:t>Good application  Modern version of a </a:t>
            </a:r>
            <a:r>
              <a:rPr lang="en-US" dirty="0" err="1">
                <a:sym typeface="Wingdings" pitchFamily="2" charset="2"/>
              </a:rPr>
              <a:t>thesaursus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Don’t fire expertise (linguists, historians, programmers and yourself)</a:t>
            </a:r>
          </a:p>
          <a:p>
            <a:pPr lvl="2"/>
            <a:r>
              <a:rPr lang="en-US" dirty="0">
                <a:sym typeface="Wingdings" pitchFamily="2" charset="2"/>
              </a:rPr>
              <a:t>But do take advantage of the opportunities (in responsible ways)</a:t>
            </a:r>
            <a:endParaRPr lang="en-US" dirty="0"/>
          </a:p>
          <a:p>
            <a:r>
              <a:rPr lang="en-US" dirty="0"/>
              <a:t>Corpus Data and Sampling</a:t>
            </a:r>
          </a:p>
          <a:p>
            <a:pPr lvl="1"/>
            <a:r>
              <a:rPr lang="en-US" dirty="0"/>
              <a:t>Balanced Corpus: Sample should be representative of population of interest</a:t>
            </a:r>
          </a:p>
          <a:p>
            <a:pPr lvl="1"/>
            <a:r>
              <a:rPr lang="en-US" dirty="0"/>
              <a:t>Catch-as-catch-can: There is no data like more data (Less talk about sampling)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725D-03D2-A72F-D5B4-10F56D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33</a:t>
            </a:fld>
            <a:endParaRPr lang="en-US"/>
          </a:p>
        </p:txBody>
      </p:sp>
      <p:pic>
        <p:nvPicPr>
          <p:cNvPr id="7" name="Content Placeholder 19" descr="A screenshot of a book&#10;&#10;AI-generated content may be incorrect.">
            <a:extLst>
              <a:ext uri="{FF2B5EF4-FFF2-40B4-BE49-F238E27FC236}">
                <a16:creationId xmlns:a16="http://schemas.microsoft.com/office/drawing/2014/main" id="{82F56900-57D9-D7C3-8B8E-F604FB91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 b="3887"/>
          <a:stretch>
            <a:fillRect/>
          </a:stretch>
        </p:blipFill>
        <p:spPr>
          <a:xfrm>
            <a:off x="10064289" y="42545"/>
            <a:ext cx="2080466" cy="278955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Content Placeholder 15" descr="A screenshot of a tv show&#10;&#10;AI-generated content may be incorrect.">
            <a:extLst>
              <a:ext uri="{FF2B5EF4-FFF2-40B4-BE49-F238E27FC236}">
                <a16:creationId xmlns:a16="http://schemas.microsoft.com/office/drawing/2014/main" id="{C9CC1EBF-3302-EB85-2DB3-63FF3A3D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26" t="10280" r="31286" b="41715"/>
          <a:stretch>
            <a:fillRect/>
          </a:stretch>
        </p:blipFill>
        <p:spPr>
          <a:xfrm>
            <a:off x="10064289" y="2895473"/>
            <a:ext cx="2080466" cy="1762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5D9-AAAC-C580-5EA1-92E82EAF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1776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42654-0A3A-A5F0-5204-623FCC187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E68402C-6246-90D4-F5DF-4FAFA91E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574526-EC99-24B0-E821-3287F62BE6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</a:t>
            </a:r>
          </a:p>
          <a:p>
            <a:r>
              <a:rPr lang="en-US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8ED867-ED11-7F64-A75F-5ADD8AC26D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A378E-0FE3-4D63-9412-075DA3EA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AC9B1-A813-C9C4-8CC0-90869634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C613B-9193-0EF8-9685-7699594FF448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724749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Collocations: Examples &gt;&gt; Definitions</a:t>
            </a:r>
            <a:br>
              <a:rPr lang="en-US" sz="3200" dirty="0"/>
            </a:br>
            <a:r>
              <a:rPr lang="en-US" sz="3600" dirty="0"/>
              <a:t>(George Miller: Chomsky’s Mentor &amp; WordNet)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Exercise: Use “erode” in a sentence:</a:t>
            </a:r>
          </a:p>
          <a:p>
            <a:pPr lvl="1" eaLnBrk="1" hangingPunct="1"/>
            <a:r>
              <a:rPr lang="en-US" sz="2800" i="1" dirty="0"/>
              <a:t>My family erodes a lot.</a:t>
            </a:r>
          </a:p>
          <a:p>
            <a:pPr eaLnBrk="1" hangingPunct="1"/>
            <a:r>
              <a:rPr lang="en-US" sz="3200" b="1" i="1" u="sng" dirty="0"/>
              <a:t>to eat </a:t>
            </a:r>
            <a:r>
              <a:rPr lang="en-US" sz="3200" dirty="0"/>
              <a:t>into or </a:t>
            </a:r>
            <a:r>
              <a:rPr lang="en-US" sz="3200" b="1" i="1" u="sng" dirty="0"/>
              <a:t>away</a:t>
            </a:r>
            <a:r>
              <a:rPr lang="en-US" sz="3200" dirty="0"/>
              <a:t>; destroy by slow consumption or disintegration </a:t>
            </a:r>
          </a:p>
          <a:p>
            <a:pPr lvl="1" eaLnBrk="1" hangingPunct="1"/>
            <a:r>
              <a:rPr lang="en-US" sz="2800" i="1" dirty="0"/>
              <a:t>Battery acid had eroded the engine.</a:t>
            </a:r>
          </a:p>
          <a:p>
            <a:pPr lvl="1" eaLnBrk="1" hangingPunct="1"/>
            <a:r>
              <a:rPr lang="en-US" sz="2800" i="1" dirty="0"/>
              <a:t>Inflation erodes the value of our money.</a:t>
            </a:r>
          </a:p>
          <a:p>
            <a:pPr eaLnBrk="1" hangingPunct="1"/>
            <a:r>
              <a:rPr lang="en-US" sz="3200" dirty="0"/>
              <a:t>Miller’s Conclusion:</a:t>
            </a:r>
          </a:p>
          <a:p>
            <a:pPr lvl="1" eaLnBrk="1" hangingPunct="1"/>
            <a:r>
              <a:rPr lang="en-US" sz="2800" dirty="0"/>
              <a:t>Dictionary examples are more helpful than definitions</a:t>
            </a:r>
          </a:p>
          <a:p>
            <a:r>
              <a:rPr lang="en-US" sz="3200" dirty="0"/>
              <a:t>Effective examples: </a:t>
            </a:r>
          </a:p>
          <a:p>
            <a:pPr lvl="1"/>
            <a:r>
              <a:rPr lang="en-US" sz="2800" dirty="0"/>
              <a:t>Make heavy use of collocations</a:t>
            </a:r>
          </a:p>
        </p:txBody>
      </p:sp>
      <p:sp>
        <p:nvSpPr>
          <p:cNvPr id="5" name="Rectangular Callout 4"/>
          <p:cNvSpPr>
            <a:spLocks noChangeArrowheads="1"/>
          </p:cNvSpPr>
          <p:nvPr/>
        </p:nvSpPr>
        <p:spPr bwMode="auto">
          <a:xfrm>
            <a:off x="9746734" y="1870075"/>
            <a:ext cx="2057400" cy="609600"/>
          </a:xfrm>
          <a:prstGeom prst="wedgeRectCallout">
            <a:avLst>
              <a:gd name="adj1" fmla="val -57949"/>
              <a:gd name="adj2" fmla="val 98176"/>
            </a:avLst>
          </a:prstGeom>
          <a:solidFill>
            <a:schemeClr val="accent1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lt1"/>
                </a:solidFill>
              </a:rPr>
              <a:t>Definition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077200" y="3827584"/>
            <a:ext cx="2274277" cy="609600"/>
          </a:xfrm>
          <a:prstGeom prst="wedgeRectCallout">
            <a:avLst>
              <a:gd name="adj1" fmla="val -77144"/>
              <a:gd name="adj2" fmla="val -13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Examples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B770B-5053-044D-FE8C-3CEEBA700904}"/>
              </a:ext>
            </a:extLst>
          </p:cNvPr>
          <p:cNvSpPr/>
          <p:nvPr/>
        </p:nvSpPr>
        <p:spPr>
          <a:xfrm>
            <a:off x="1568775" y="3488923"/>
            <a:ext cx="1805796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88CC21-4882-C8DB-77E2-B21A1BE62B76}"/>
              </a:ext>
            </a:extLst>
          </p:cNvPr>
          <p:cNvSpPr/>
          <p:nvPr/>
        </p:nvSpPr>
        <p:spPr>
          <a:xfrm>
            <a:off x="5558389" y="3519403"/>
            <a:ext cx="1134148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F2C297-4D75-87A6-BE91-A1DADC9FFB57}"/>
              </a:ext>
            </a:extLst>
          </p:cNvPr>
          <p:cNvSpPr/>
          <p:nvPr/>
        </p:nvSpPr>
        <p:spPr>
          <a:xfrm>
            <a:off x="1568775" y="3892730"/>
            <a:ext cx="1238594" cy="37332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897030-B944-5D28-4CD1-6DF56FC0763F}"/>
              </a:ext>
            </a:extLst>
          </p:cNvPr>
          <p:cNvSpPr/>
          <p:nvPr/>
        </p:nvSpPr>
        <p:spPr>
          <a:xfrm>
            <a:off x="4385998" y="3892731"/>
            <a:ext cx="2811636" cy="33963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74ADE1-2DEB-B6D8-90AD-DFEDDC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E024D8-46B3-C082-907D-2733590E8279}"/>
              </a:ext>
            </a:extLst>
          </p:cNvPr>
          <p:cNvSpPr/>
          <p:nvPr/>
        </p:nvSpPr>
        <p:spPr>
          <a:xfrm>
            <a:off x="6538186" y="5166309"/>
            <a:ext cx="5472003" cy="936927"/>
          </a:xfrm>
          <a:prstGeom prst="wedgeRectCallout">
            <a:avLst>
              <a:gd name="adj1" fmla="val -57795"/>
              <a:gd name="adj2" fmla="val 1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Meaning of “erode” should be predictable from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9D229-553B-0925-862A-101C2A61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BF1-A24F-0D78-8D6F-8CE63C2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&amp; Corpus-Based Lexicography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362E-52DC-9E41-0EC1-41C11C9D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should be “natural”</a:t>
            </a:r>
          </a:p>
          <a:p>
            <a:pPr lvl="1"/>
            <a:r>
              <a:rPr lang="en-US" dirty="0"/>
              <a:t>Based on corpus evidence</a:t>
            </a:r>
          </a:p>
          <a:p>
            <a:pPr lvl="1"/>
            <a:r>
              <a:rPr lang="en-US" dirty="0"/>
              <a:t>Avoid temptation to make up examples</a:t>
            </a:r>
          </a:p>
          <a:p>
            <a:r>
              <a:rPr lang="en-US" dirty="0"/>
              <a:t>Representative (sorted by frequency)</a:t>
            </a:r>
          </a:p>
          <a:p>
            <a:pPr lvl="1"/>
            <a:r>
              <a:rPr lang="en-US" dirty="0"/>
              <a:t>Classify concordances by sense (collocates)</a:t>
            </a:r>
          </a:p>
          <a:p>
            <a:pPr lvl="1"/>
            <a:r>
              <a:rPr lang="en-US" dirty="0"/>
              <a:t>Sort senses by frequency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EE23-9422-FF13-3247-0C4F942D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00D521-ABCB-6FFC-29E0-FEEDD7E5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0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76F8-3183-E749-1B50-F9B20968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97211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5215-8A78-F44E-F37E-914E30C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BE8-64DC-FD24-742E-CF21D93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27986" y="2449898"/>
            <a:ext cx="6044609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i="1" dirty="0"/>
              <a:t>Save</a:t>
            </a:r>
            <a:r>
              <a:rPr lang="en-US" dirty="0"/>
              <a:t> &lt;good&gt; </a:t>
            </a:r>
            <a:r>
              <a:rPr lang="en-US" i="1" dirty="0"/>
              <a:t>from</a:t>
            </a:r>
            <a:r>
              <a:rPr lang="en-US" dirty="0"/>
              <a:t> &lt;bad&gt;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823F8-8944-542A-4D1F-FDFF60203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44" y="90375"/>
            <a:ext cx="6104057" cy="878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E31950A2-EE38-392C-4105-2032D43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87" y="90375"/>
            <a:ext cx="4178782" cy="66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265AA-5327-5692-1A53-BBF624404F03}"/>
              </a:ext>
            </a:extLst>
          </p:cNvPr>
          <p:cNvSpPr/>
          <p:nvPr/>
        </p:nvSpPr>
        <p:spPr>
          <a:xfrm>
            <a:off x="11204744" y="5170528"/>
            <a:ext cx="616729" cy="1954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391B6-A88F-62A9-E3DE-C94834E5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25C2-13A9-B6AF-8E61-814F3EE9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22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F1A-B540-24B0-D3B9-1BF9F870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PMI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Lexical Semantics</a:t>
                </a:r>
                <a:br>
                  <a:rPr lang="en-US" dirty="0"/>
                </a:br>
                <a:r>
                  <a:rPr lang="en-US" sz="3600" dirty="0"/>
                  <a:t>Is Distribution all you need (?)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A3CBF73-B30C-8DCC-58EE-0192DC081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 t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PMI estimates collocations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Probability that two words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appear near one another, 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normalized by chance</a:t>
                </a:r>
              </a:p>
              <a:p>
                <a:pPr lvl="1"/>
                <a:r>
                  <a:rPr lang="en-US" i="1" dirty="0">
                    <a:sym typeface="Wingdings" pitchFamily="2" charset="2"/>
                  </a:rPr>
                  <a:t>good / OK / bad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FB386A-5066-AADA-83D6-CD61A2A30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E313AF-2A8A-2D25-6967-9A4DC15CC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PMI</a:t>
            </a:r>
          </a:p>
          <a:p>
            <a:pPr lvl="1"/>
            <a:r>
              <a:rPr lang="en-US" dirty="0"/>
              <a:t>Collocations: </a:t>
            </a:r>
          </a:p>
          <a:p>
            <a:pPr lvl="2"/>
            <a:r>
              <a:rPr lang="en-US" i="1" dirty="0"/>
              <a:t>Truth, Justice &amp; American Way</a:t>
            </a:r>
          </a:p>
          <a:p>
            <a:pPr lvl="2"/>
            <a:r>
              <a:rPr lang="en-US" i="1" dirty="0"/>
              <a:t>Red, White and Blue</a:t>
            </a:r>
          </a:p>
          <a:p>
            <a:pPr lvl="1"/>
            <a:r>
              <a:rPr lang="en-US" dirty="0"/>
              <a:t>Synonyms: </a:t>
            </a:r>
            <a:r>
              <a:rPr lang="en-US" i="1" dirty="0"/>
              <a:t>true / correct</a:t>
            </a:r>
          </a:p>
          <a:p>
            <a:pPr lvl="1"/>
            <a:r>
              <a:rPr lang="en-US" dirty="0"/>
              <a:t>Antonyms: </a:t>
            </a:r>
            <a:r>
              <a:rPr lang="en-US" i="1" dirty="0"/>
              <a:t>true / false</a:t>
            </a:r>
          </a:p>
          <a:p>
            <a:pPr lvl="1"/>
            <a:r>
              <a:rPr lang="en-US" dirty="0"/>
              <a:t>Part-Whole: </a:t>
            </a:r>
            <a:r>
              <a:rPr lang="en-US" i="1" dirty="0"/>
              <a:t>window /house</a:t>
            </a:r>
          </a:p>
        </p:txBody>
      </p:sp>
      <p:pic>
        <p:nvPicPr>
          <p:cNvPr id="11" name="Content Placeholder 7" descr="A table with black text and white text&#10;&#10;Description automatically generated">
            <a:extLst>
              <a:ext uri="{FF2B5EF4-FFF2-40B4-BE49-F238E27FC236}">
                <a16:creationId xmlns:a16="http://schemas.microsoft.com/office/drawing/2014/main" id="{73A94736-D8C5-2E07-912A-60C6C5C1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914" b="32664"/>
          <a:stretch>
            <a:fillRect/>
          </a:stretch>
        </p:blipFill>
        <p:spPr>
          <a:xfrm>
            <a:off x="6610683" y="4724160"/>
            <a:ext cx="4375321" cy="1879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BDD-43CC-76C7-4C52-405FA173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303C8-F240-AD4D-88C6-8C703D71C6A6}" type="slidenum">
              <a:rPr lang="en-US" smtClean="0"/>
              <a:t>38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AA97D-97EF-3735-1266-8C9F12BF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343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meaning of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10363200" cy="51054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 (see textbook)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AF60B0E-9EAE-F471-5D38-173C76AA289F}"/>
              </a:ext>
            </a:extLst>
          </p:cNvPr>
          <p:cNvSpPr/>
          <p:nvPr/>
        </p:nvSpPr>
        <p:spPr>
          <a:xfrm>
            <a:off x="9995569" y="152400"/>
            <a:ext cx="2115790" cy="797951"/>
          </a:xfrm>
          <a:prstGeom prst="wedgeRoundRectCallout">
            <a:avLst>
              <a:gd name="adj1" fmla="val -48402"/>
              <a:gd name="adj2" fmla="val 616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29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694B-C561-CF95-F48C-8F09D188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251A8-5CCB-7BB7-B6FD-15BBD62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7D13-A622-BFC7-3438-7F1B320C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document&#10;&#10;AI-generated content may be incorrect.">
            <a:extLst>
              <a:ext uri="{FF2B5EF4-FFF2-40B4-BE49-F238E27FC236}">
                <a16:creationId xmlns:a16="http://schemas.microsoft.com/office/drawing/2014/main" id="{32C8B80E-9A38-C138-0191-F246E430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2"/>
          <a:stretch>
            <a:fillRect/>
          </a:stretch>
        </p:blipFill>
        <p:spPr>
          <a:xfrm>
            <a:off x="970024" y="199292"/>
            <a:ext cx="11139281" cy="5591908"/>
          </a:xfrm>
          <a:prstGeom prst="rect">
            <a:avLst/>
          </a:prstGeo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30A71A8-9F08-276C-095E-AE2A3E4D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" y="5220920"/>
            <a:ext cx="3488792" cy="1500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C694-9790-244F-5857-2BB8D07F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 descr="A screenshot of a book&#10;&#10;AI-generated content may be incorrect.">
            <a:extLst>
              <a:ext uri="{FF2B5EF4-FFF2-40B4-BE49-F238E27FC236}">
                <a16:creationId xmlns:a16="http://schemas.microsoft.com/office/drawing/2014/main" id="{4E58C12F-F748-D597-3D67-3851AE581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" y="3239936"/>
            <a:ext cx="3528646" cy="18613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7A685A-DC3D-F05D-6F9D-7A5478DFC89E}"/>
              </a:ext>
            </a:extLst>
          </p:cNvPr>
          <p:cNvSpPr/>
          <p:nvPr/>
        </p:nvSpPr>
        <p:spPr>
          <a:xfrm>
            <a:off x="6638725" y="3527890"/>
            <a:ext cx="2313686" cy="77414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F8DB249-CB9E-F1C9-F1DE-84938A951769}"/>
              </a:ext>
            </a:extLst>
          </p:cNvPr>
          <p:cNvSpPr/>
          <p:nvPr/>
        </p:nvSpPr>
        <p:spPr>
          <a:xfrm>
            <a:off x="1909762" y="3510475"/>
            <a:ext cx="3263568" cy="725905"/>
          </a:xfrm>
          <a:prstGeom prst="wedgeRoundRectCallout">
            <a:avLst>
              <a:gd name="adj1" fmla="val 91117"/>
              <a:gd name="adj2" fmla="val 50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Estimate of predictability for pairs of 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7ECC8-1DE7-801A-DB7D-7CD0E5B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840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5800" y="3560266"/>
            <a:ext cx="7467600" cy="3363366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1"/>
            <a:ext cx="11277600" cy="370435"/>
          </a:xfrm>
        </p:spPr>
        <p:txBody>
          <a:bodyPr>
            <a:noAutofit/>
          </a:bodyPr>
          <a:lstStyle/>
          <a:p>
            <a:r>
              <a:rPr lang="en-US" sz="3600" dirty="0"/>
              <a:t>Defining meaning as a point in space based 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80035"/>
            <a:ext cx="10820400" cy="5725565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  (</a:t>
            </a:r>
            <a:r>
              <a:rPr lang="en-US" sz="3000" dirty="0"/>
              <a:t>not just "good" or "w</a:t>
            </a:r>
            <a:r>
              <a:rPr lang="en-US" sz="3000" baseline="-25000" dirty="0"/>
              <a:t>45</a:t>
            </a:r>
            <a:r>
              <a:rPr lang="en-US" sz="3000" dirty="0"/>
              <a:t>")</a:t>
            </a:r>
          </a:p>
          <a:p>
            <a:r>
              <a:rPr lang="en-US" sz="3200" dirty="0"/>
              <a:t>Similar words are "</a:t>
            </a:r>
            <a:r>
              <a:rPr lang="en-US" sz="3200" b="1" dirty="0"/>
              <a:t>nearby in semantic space</a:t>
            </a:r>
            <a:r>
              <a:rPr lang="en-US" sz="3200" dirty="0"/>
              <a:t>"</a:t>
            </a:r>
          </a:p>
          <a:p>
            <a:r>
              <a:rPr lang="en-US" sz="3200" dirty="0"/>
              <a:t>We build this space automatically by seeing which words are </a:t>
            </a:r>
            <a:r>
              <a:rPr lang="en-US" sz="3200" b="1" dirty="0"/>
              <a:t>nearby in text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3247F-C63F-1B6A-23E6-F3F3412A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40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8AE086-B593-03C9-22F3-4FBBCA7F4CB1}"/>
              </a:ext>
            </a:extLst>
          </p:cNvPr>
          <p:cNvSpPr/>
          <p:nvPr/>
        </p:nvSpPr>
        <p:spPr>
          <a:xfrm>
            <a:off x="9651653" y="5044767"/>
            <a:ext cx="2115790" cy="797951"/>
          </a:xfrm>
          <a:prstGeom prst="wedgeRoundRectCallout">
            <a:avLst>
              <a:gd name="adj1" fmla="val -51910"/>
              <a:gd name="adj2" fmla="val -6807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2AE17D-FA8C-100D-2968-068FA339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Simple static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73C6CBE-E83E-26FD-99EA-AAC7BD1EE4C3}"/>
              </a:ext>
            </a:extLst>
          </p:cNvPr>
          <p:cNvSpPr/>
          <p:nvPr/>
        </p:nvSpPr>
        <p:spPr>
          <a:xfrm>
            <a:off x="9893969" y="1240863"/>
            <a:ext cx="2115790" cy="797951"/>
          </a:xfrm>
          <a:prstGeom prst="wedgeRoundRectCallout">
            <a:avLst>
              <a:gd name="adj1" fmla="val -39809"/>
              <a:gd name="adj2" fmla="val -783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Jurafsky’s</a:t>
            </a:r>
            <a:r>
              <a:rPr lang="en-US" sz="2400" dirty="0"/>
              <a:t> Slide 63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60AA-8885-A53A-4C5E-C1F9C072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388670-A77B-748A-0F4C-3B1C8814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C836F-0F6A-4EBF-A3D3-3B115A66F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5983182-7C7A-42D0-C3E5-C39A6BA9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D27A17-ED8F-B0DD-622E-44834542D3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An Embarrassing Parallel Approximation for SVD</a:t>
            </a:r>
          </a:p>
          <a:p>
            <a:r>
              <a:rPr lang="en-US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F8A317-40C9-16BC-3EB2-B6CCFB6740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DBAC8-D602-4312-7D4D-194ED2ED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34E15-940F-0AF9-A20D-8DDB8A46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6430B-2F2E-455D-4A08-17EE7B86D27C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618186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B1FF-89D6-A113-7BDE-EBFACAB01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261E-8DCF-B886-C55A-F1207BCC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More embeddings you can download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https://api.semanticscholar.org/api-docs/datasets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000" dirty="0">
                <a:hlinkClick r:id="rId3"/>
              </a:rPr>
              <a:t>http://recommendpapers.xyz</a:t>
            </a:r>
            <a:r>
              <a:rPr lang="en-US" sz="3000" dirty="0"/>
              <a:t> (Recommend papers with ANN)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C0ED-FA97-9933-B7A8-9EF16457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201842"/>
            <a:ext cx="5181600" cy="1812132"/>
          </a:xfrm>
        </p:spPr>
        <p:txBody>
          <a:bodyPr>
            <a:normAutofit/>
          </a:bodyPr>
          <a:lstStyle/>
          <a:p>
            <a:r>
              <a:rPr lang="en-US" sz="2400" dirty="0"/>
              <a:t>200M Academic Papers</a:t>
            </a:r>
          </a:p>
          <a:p>
            <a:pPr lvl="1"/>
            <a:r>
              <a:rPr lang="en-US" sz="2000" dirty="0"/>
              <a:t>Available: </a:t>
            </a:r>
          </a:p>
          <a:p>
            <a:pPr lvl="2"/>
            <a:r>
              <a:rPr lang="en-US" sz="1800" dirty="0"/>
              <a:t>API &amp; Bulk Download</a:t>
            </a:r>
          </a:p>
          <a:p>
            <a:pPr lvl="2"/>
            <a:r>
              <a:rPr lang="en-US" sz="1800" dirty="0"/>
              <a:t>Many have titles, abstracts, vectors</a:t>
            </a:r>
          </a:p>
          <a:p>
            <a:pPr lvl="2"/>
            <a:r>
              <a:rPr lang="en-US" sz="1800" dirty="0"/>
              <a:t>PDFs for about 10%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7B9D3A-896C-4168-7B7E-574F2C61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C66B6-CF31-F96E-2CAA-3EFFC2E2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43</a:t>
            </a:fld>
            <a:endParaRPr lang="en-US"/>
          </a:p>
        </p:txBody>
      </p:sp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1A0F8477-85B8-D6A6-DEF8-8CEBA67BF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976"/>
          <a:stretch>
            <a:fillRect/>
          </a:stretch>
        </p:blipFill>
        <p:spPr>
          <a:xfrm>
            <a:off x="838201" y="1820313"/>
            <a:ext cx="8651182" cy="2144406"/>
          </a:xfrm>
          <a:ln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Tall-skinny matrix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Semantic Scholar,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(200M academic papers)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r>
                  <a:rPr lang="en-US" dirty="0"/>
                  <a:t> (hidden dimensions in BERT)</a:t>
                </a: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CE3718A7-63EA-D92E-F48E-69021FF23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81" y="4201842"/>
                <a:ext cx="5634038" cy="2144406"/>
              </a:xfrm>
              <a:prstGeom prst="rect">
                <a:avLst/>
              </a:prstGeom>
              <a:blipFill>
                <a:blip r:embed="rId5"/>
                <a:stretch>
                  <a:fillRect l="-1798" t="-4118" b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E49B4ED-2657-1301-DE28-2B7C54BAD362}"/>
                  </a:ext>
                </a:extLst>
              </p:cNvPr>
              <p:cNvSpPr/>
              <p:nvPr/>
            </p:nvSpPr>
            <p:spPr>
              <a:xfrm>
                <a:off x="9982200" y="3849723"/>
                <a:ext cx="2119021" cy="1258185"/>
              </a:xfrm>
              <a:prstGeom prst="wedgeRoundRectCallout">
                <a:avLst>
                  <a:gd name="adj1" fmla="val -73828"/>
                  <a:gd name="adj2" fmla="val 65813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1 TB</a:t>
                </a:r>
              </a:p>
              <a:p>
                <a:pPr algn="ctr"/>
                <a:r>
                  <a:rPr lang="en-US" sz="2400" b="0" dirty="0">
                    <a:ea typeface="Cambria Math" panose="02040503050406030204" pitchFamily="18" charset="0"/>
                  </a:rPr>
                  <a:t>(</a:t>
                </a:r>
                <a:r>
                  <a:rPr lang="en-US" sz="2400" dirty="0">
                    <a:ea typeface="Cambria Math" panose="02040503050406030204" pitchFamily="18" charset="0"/>
                  </a:rPr>
                  <a:t>Challenging for SVD)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E49B4ED-2657-1301-DE28-2B7C54BAD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849723"/>
                <a:ext cx="2119021" cy="1258185"/>
              </a:xfrm>
              <a:prstGeom prst="wedgeRoundRectCallout">
                <a:avLst>
                  <a:gd name="adj1" fmla="val -73828"/>
                  <a:gd name="adj2" fmla="val 65813"/>
                  <a:gd name="adj3" fmla="val 16667"/>
                </a:avLst>
              </a:prstGeom>
              <a:blipFill>
                <a:blip r:embed="rId6"/>
                <a:stretch>
                  <a:fillRect t="-833" r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F-938A-7D44-C2F5-3946034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Dimension Reduction</a:t>
            </a:r>
            <a:br>
              <a:rPr lang="en-US" dirty="0"/>
            </a:br>
            <a:r>
              <a:rPr lang="en-US" dirty="0"/>
              <a:t>(and Motivation for 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EC16-7B4B-FC4B-0E5D-10929C705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Need to map vectors</a:t>
            </a:r>
          </a:p>
          <a:p>
            <a:pPr lvl="2"/>
            <a:r>
              <a:rPr lang="en-US" dirty="0"/>
              <a:t>from many dimensions</a:t>
            </a:r>
          </a:p>
          <a:p>
            <a:pPr lvl="2"/>
            <a:r>
              <a:rPr lang="en-US" dirty="0"/>
              <a:t>down to 2D</a:t>
            </a:r>
          </a:p>
          <a:p>
            <a:r>
              <a:rPr lang="en-US" dirty="0"/>
              <a:t>Word2Vec</a:t>
            </a:r>
          </a:p>
          <a:p>
            <a:pPr lvl="1"/>
            <a:r>
              <a:rPr lang="en-US" dirty="0"/>
              <a:t>Each word is a vector of hundreds of numbers</a:t>
            </a:r>
          </a:p>
          <a:p>
            <a:pPr lvl="1"/>
            <a:r>
              <a:rPr lang="en-US" dirty="0"/>
              <a:t>How did they plot them in 2D?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A939-11F9-4117-B29B-E68C16EB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44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E51A6F08-D98A-8B62-A729-2A9343542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343944"/>
            <a:ext cx="4737100" cy="3314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CF7-25DB-53A0-28D8-06A9D916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004530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582071-DA97-DEFC-C33D-46E8CD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https://en.wikipedia.org/wiki/Multidimensional_scaling</a:t>
            </a:r>
            <a:r>
              <a:rPr lang="en-US" sz="3600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BDD79-9A7E-7D6A-7817-C1B0DF2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Input: 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of</a:t>
                </a:r>
              </a:p>
              <a:p>
                <a:pPr lvl="2"/>
                <a:r>
                  <a:rPr lang="en-US" dirty="0"/>
                  <a:t>Rows: Congressmen: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Cols: Votes on bills: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Similarities</a:t>
                </a:r>
              </a:p>
              <a:p>
                <a:pPr lvl="1"/>
                <a:r>
                  <a:rPr lang="en-US" dirty="0"/>
                  <a:t>Cosines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Dimension Reduction: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PCA: Principal Component Analysis</a:t>
                </a:r>
              </a:p>
              <a:p>
                <a:pPr lvl="1"/>
                <a:r>
                  <a:rPr lang="en-US" dirty="0"/>
                  <a:t>SVD: Singular Value Decomposition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5396C4A-9630-F26D-D74A-44C76752A6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720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A9594C-6AD2-BFBE-3E2E-AD9B6429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/>
              <a:t>An example of classical multidimensional scaling applied to voting patterns in the </a:t>
            </a:r>
            <a:r>
              <a:rPr lang="en-US" b="0" dirty="0">
                <a:hlinkClick r:id="rId4" tooltip="United States House of Representatives"/>
              </a:rPr>
              <a:t>United States House of Representatives</a:t>
            </a:r>
            <a:r>
              <a:rPr lang="en-US" b="0" dirty="0"/>
              <a:t>. Each blue dot represents one Democratic member of the House, and each red dot one Republican.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9ADD99B-B99A-F3BF-0735-D55C9F292B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1171" y="2505075"/>
            <a:ext cx="4805246" cy="368458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62C87-E7EE-45E9-0670-EA004E84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45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202000E-C6B2-835A-5471-DD18A0B21160}"/>
              </a:ext>
            </a:extLst>
          </p:cNvPr>
          <p:cNvSpPr txBox="1">
            <a:spLocks/>
          </p:cNvSpPr>
          <p:nvPr/>
        </p:nvSpPr>
        <p:spPr>
          <a:xfrm>
            <a:off x="6361171" y="5970487"/>
            <a:ext cx="5183188" cy="605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By Andrewman327 - Own work, CC BY 3.0, https://</a:t>
            </a:r>
            <a:r>
              <a:rPr lang="en-US" sz="1400" b="0" dirty="0" err="1"/>
              <a:t>commons.wikimedia.org</a:t>
            </a:r>
            <a:r>
              <a:rPr lang="en-US" sz="1400" b="0" dirty="0"/>
              <a:t>/w/</a:t>
            </a:r>
            <a:r>
              <a:rPr lang="en-US" sz="1400" b="0" dirty="0" err="1"/>
              <a:t>index.php?curid</a:t>
            </a:r>
            <a:r>
              <a:rPr lang="en-US" sz="1400" b="0" dirty="0"/>
              <a:t>=27273909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CD6DC-92CB-768D-0EA9-20AF42CCA6C7}"/>
              </a:ext>
            </a:extLst>
          </p:cNvPr>
          <p:cNvCxnSpPr/>
          <p:nvPr/>
        </p:nvCxnSpPr>
        <p:spPr>
          <a:xfrm flipV="1">
            <a:off x="4066953" y="4821865"/>
            <a:ext cx="2294218" cy="33492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95D5F-C8C9-D904-432A-32295C66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389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D3A7-1D67-F4FB-D803-B8BECC29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A404-F00B-7A09-89B3-17E0B1CE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400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Python</a:t>
                </a:r>
              </a:p>
              <a:p>
                <a:pPr lvl="1"/>
                <a:r>
                  <a:rPr lang="en-US" dirty="0" err="1"/>
                  <a:t>U,D,Vt</a:t>
                </a:r>
                <a:r>
                  <a:rPr lang="en-US" dirty="0"/>
                  <a:t> = </a:t>
                </a:r>
                <a:r>
                  <a:rPr lang="en-US" dirty="0" err="1"/>
                  <a:t>np.linalg.svd</a:t>
                </a:r>
                <a:r>
                  <a:rPr lang="en-US" dirty="0"/>
                  <a:t>(Z)</a:t>
                </a:r>
              </a:p>
              <a:p>
                <a:pPr lvl="1"/>
                <a:r>
                  <a:rPr lang="en-US" dirty="0" err="1"/>
                  <a:t>Zhat</a:t>
                </a:r>
                <a:r>
                  <a:rPr lang="en-US" dirty="0"/>
                  <a:t> = U @ </a:t>
                </a:r>
                <a:r>
                  <a:rPr lang="en-US" dirty="0" err="1"/>
                  <a:t>np.diag</a:t>
                </a:r>
                <a:r>
                  <a:rPr lang="en-US" dirty="0"/>
                  <a:t>(D) @ Vt</a:t>
                </a:r>
              </a:p>
              <a:p>
                <a:r>
                  <a:rPr lang="en-US" dirty="0"/>
                  <a:t>To reduce dimensions to 2D</a:t>
                </a:r>
              </a:p>
              <a:p>
                <a:pPr lvl="1"/>
                <a:r>
                  <a:rPr lang="en-US" dirty="0"/>
                  <a:t>D[2:] = 0</a:t>
                </a:r>
              </a:p>
              <a:p>
                <a:r>
                  <a:rPr lang="en-US" dirty="0"/>
                  <a:t>Plot U[0,:] vs. U[1,:]</a:t>
                </a:r>
              </a:p>
              <a:p>
                <a:pPr lvl="1"/>
                <a:r>
                  <a:rPr lang="en-US" dirty="0"/>
                  <a:t>Often useful to scale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92323-75F4-8698-477B-039E787BF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14E4-B5F0-64D0-3D65-25682A7B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46</a:t>
            </a:fld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8FFB4036-E7F9-8993-D6D7-F11223931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849" y="1604980"/>
            <a:ext cx="6218577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12743-F4F8-0AAB-6F7C-00F5967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923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FB0FC-D218-3FEB-5614-4BBFF013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SVD: Extremely Important</a:t>
            </a:r>
            <a:br>
              <a:rPr lang="en-US" dirty="0"/>
            </a:br>
            <a:r>
              <a:rPr lang="en-US" sz="2800" dirty="0"/>
              <a:t>(though somewhat out of fashion recently)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2BF048-C1D1-5528-B51C-D8B79D134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For visualization</a:t>
            </a:r>
          </a:p>
          <a:p>
            <a:pPr lvl="1"/>
            <a:r>
              <a:rPr lang="en-US" dirty="0"/>
              <a:t>For compression (first step in ANN)</a:t>
            </a:r>
          </a:p>
          <a:p>
            <a:r>
              <a:rPr lang="en-US" dirty="0"/>
              <a:t>Estimation of Intrinsic Dimensions</a:t>
            </a:r>
          </a:p>
          <a:p>
            <a:r>
              <a:rPr lang="en-US" dirty="0"/>
              <a:t>Lots of history/theory</a:t>
            </a:r>
          </a:p>
          <a:p>
            <a:pPr lvl="1"/>
            <a:r>
              <a:rPr lang="en-US" dirty="0"/>
              <a:t>Better understood than</a:t>
            </a:r>
          </a:p>
          <a:p>
            <a:pPr lvl="2"/>
            <a:r>
              <a:rPr lang="en-US" dirty="0"/>
              <a:t>PQ (Product-Quantization): A compression method used in ANN</a:t>
            </a:r>
          </a:p>
          <a:p>
            <a:pPr lvl="2"/>
            <a:r>
              <a:rPr lang="en-US" dirty="0"/>
              <a:t>Large Language Models (LLMs)</a:t>
            </a:r>
          </a:p>
          <a:p>
            <a:r>
              <a:rPr lang="en-US" dirty="0"/>
              <a:t>Spectral Clustering</a:t>
            </a:r>
          </a:p>
          <a:p>
            <a:pPr lvl="1"/>
            <a:r>
              <a:rPr lang="en-US" dirty="0"/>
              <a:t>Recommendation Systems: </a:t>
            </a:r>
          </a:p>
          <a:p>
            <a:pPr lvl="1"/>
            <a:r>
              <a:rPr lang="en-US" dirty="0"/>
              <a:t>Other people like you bought products like this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5E491-8B36-1640-FA39-10883213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2C279-657C-EE13-0DF3-E50C9350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68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E8759-EA97-BD49-ED6D-3D983C63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Together: More Motivation for SVD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49F722-882F-D62C-3D7A-1B572383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BERT-like Embeddings of Papers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BERT vector </a:t>
                </a:r>
              </a:p>
              <a:p>
                <a:pPr lvl="2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similar abstracts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F269141-0DA1-EE7A-9592-363D564B5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DAC90B-DB4D-95C5-BE04-5D9F065C1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Spectral Clustering</a:t>
            </a:r>
          </a:p>
          <a:p>
            <a:r>
              <a:rPr lang="en-US" dirty="0"/>
              <a:t>Graph Embeddings of Citations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spectral clustering of citation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large cos </a:t>
                </a:r>
                <a:r>
                  <a:rPr lang="en-US" dirty="0">
                    <a:sym typeface="Wingdings" pitchFamily="2" charset="2"/>
                  </a:rPr>
                  <a:t> nearby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(in terms of random walks)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0611E2-88D7-F20D-B9E3-4425A2F8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E7EF38A-2CDD-B1A5-32F2-8DA0A6D91DEC}"/>
              </a:ext>
            </a:extLst>
          </p:cNvPr>
          <p:cNvSpPr/>
          <p:nvPr/>
        </p:nvSpPr>
        <p:spPr>
          <a:xfrm>
            <a:off x="2490623" y="4942970"/>
            <a:ext cx="2675761" cy="959993"/>
          </a:xfrm>
          <a:prstGeom prst="wedgeRoundRectCallout">
            <a:avLst>
              <a:gd name="adj1" fmla="val 84309"/>
              <a:gd name="adj2" fmla="val -201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to capture random walks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9956-16E6-2091-FA99-87CBF5C0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59D04-E1C8-DC52-A11A-08840051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E0E9-8952-F94B-8C47-0AD31E771C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C591-688F-AE87-06E2-68CD886C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397393-BE73-7B6C-8C0B-CD610F0E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of Tall Skinny Matrices </a:t>
            </a:r>
            <a:br>
              <a:rPr lang="en-US" dirty="0"/>
            </a:br>
            <a:r>
              <a:rPr lang="en-US" sz="2400" dirty="0"/>
              <a:t>(Large Language Models </a:t>
            </a:r>
            <a:r>
              <a:rPr lang="en-US" sz="2400" dirty="0">
                <a:sym typeface="Wingdings" pitchFamily="2" charset="2"/>
              </a:rPr>
              <a:t> Tall Skinny Embeddings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D898E1-96FA-646E-D9C4-529011DD1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LLMs, Sampling and 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Input tall skinny matrix (an embedding)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(tall-skinny)</a:t>
                </a:r>
              </a:p>
              <a:p>
                <a:r>
                  <a:rPr lang="en-US" dirty="0"/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academic papers</a:t>
                </a:r>
              </a:p>
              <a:p>
                <a:pPr lvl="1"/>
                <a:r>
                  <a:rPr lang="en-US" dirty="0"/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singular values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6AF5008-E696-BDCC-0A87-E87E4F49E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0140" y="2588418"/>
                <a:ext cx="5157787" cy="3684588"/>
              </a:xfrm>
              <a:blipFill>
                <a:blip r:embed="rId2"/>
                <a:stretch>
                  <a:fillRect l="-122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A254F7-44B6-2687-C8C1-AB85E47A1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of a Tall-Skinny Matrix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580B0D-E6FC-FD87-D174-8E8709245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597173"/>
            <a:ext cx="5183188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Target: LLM for a Population of interest</a:t>
            </a:r>
          </a:p>
          <a:p>
            <a:pPr lvl="1"/>
            <a:r>
              <a:rPr lang="en-US" dirty="0"/>
              <a:t>Infinite set of input strings</a:t>
            </a:r>
          </a:p>
          <a:p>
            <a:r>
              <a:rPr lang="en-US" dirty="0"/>
              <a:t>Benchmarking/Evaluation</a:t>
            </a:r>
          </a:p>
          <a:p>
            <a:pPr lvl="1"/>
            <a:r>
              <a:rPr lang="en-US" dirty="0"/>
              <a:t>Sample of this space</a:t>
            </a:r>
          </a:p>
          <a:p>
            <a:pPr lvl="1"/>
            <a:r>
              <a:rPr lang="en-US" dirty="0"/>
              <a:t>To predict performance on pop of interest</a:t>
            </a:r>
          </a:p>
          <a:p>
            <a:r>
              <a:rPr lang="en-US" dirty="0"/>
              <a:t>Apply LLM to Sample </a:t>
            </a:r>
            <a:r>
              <a:rPr lang="en-US" dirty="0">
                <a:sym typeface="Wingdings" pitchFamily="2" charset="2"/>
              </a:rPr>
              <a:t> Embedding</a:t>
            </a:r>
          </a:p>
          <a:p>
            <a:r>
              <a:rPr lang="en-US" dirty="0">
                <a:sym typeface="Wingdings" pitchFamily="2" charset="2"/>
              </a:rPr>
              <a:t>SVD of Embedding</a:t>
            </a:r>
          </a:p>
          <a:p>
            <a:pPr lvl="1"/>
            <a:r>
              <a:rPr lang="en-US" dirty="0">
                <a:sym typeface="Wingdings" pitchFamily="2" charset="2"/>
              </a:rPr>
              <a:t>Well understood representation</a:t>
            </a:r>
          </a:p>
          <a:p>
            <a:pPr lvl="1"/>
            <a:r>
              <a:rPr lang="en-US" dirty="0">
                <a:sym typeface="Wingdings" pitchFamily="2" charset="2"/>
              </a:rPr>
              <a:t>Nuclear Norm: Sum of Singular Values</a:t>
            </a:r>
          </a:p>
          <a:p>
            <a:pPr lvl="2"/>
            <a:r>
              <a:rPr lang="en-US" dirty="0">
                <a:sym typeface="Wingdings" pitchFamily="2" charset="2"/>
              </a:rPr>
              <a:t>Intrinsic Dims/Compression for ANN</a:t>
            </a:r>
          </a:p>
          <a:p>
            <a:r>
              <a:rPr lang="en-US" dirty="0">
                <a:sym typeface="Wingdings" pitchFamily="2" charset="2"/>
              </a:rPr>
              <a:t>Embeddings are tall &amp; skinny</a:t>
            </a:r>
          </a:p>
          <a:p>
            <a:pPr lvl="1"/>
            <a:r>
              <a:rPr lang="en-US" dirty="0">
                <a:sym typeface="Wingdings" pitchFamily="2" charset="2"/>
              </a:rPr>
              <a:t>Because |sample| &gt;&gt; hidden dimension</a:t>
            </a:r>
            <a:endParaRPr lang="en-US" dirty="0"/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9910-802E-BC94-743D-DBC3BEC3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49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0B23D-7902-6062-B20B-BAB29690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" name="AutoShape 2" descr="sample">
            <a:extLst>
              <a:ext uri="{FF2B5EF4-FFF2-40B4-BE49-F238E27FC236}">
                <a16:creationId xmlns:a16="http://schemas.microsoft.com/office/drawing/2014/main" id="{96294EFE-7FB5-96A2-EEE6-B7AAC7602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E52BE2-EF86-811E-BB2E-D590FA12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794" y="136525"/>
            <a:ext cx="3370943" cy="189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7F72-526C-A941-3F47-C9979C6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Ngrams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PMI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Normalization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Windows of 5 words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1F9529B-9C79-E141-8B0F-CF105F2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E95-3C17-C1CF-B4A4-3F7324D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8" descr="A close-up of a document&#10;&#10;AI-generated content may be incorrect.">
            <a:extLst>
              <a:ext uri="{FF2B5EF4-FFF2-40B4-BE49-F238E27FC236}">
                <a16:creationId xmlns:a16="http://schemas.microsoft.com/office/drawing/2014/main" id="{17EB9653-9D7E-BC8F-0567-C7BF608E1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4372"/>
          <a:stretch>
            <a:fillRect/>
          </a:stretch>
        </p:blipFill>
        <p:spPr>
          <a:xfrm>
            <a:off x="4519862" y="1302837"/>
            <a:ext cx="7534893" cy="378251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1A763-F72C-415D-D9E7-853F0AE0A306}"/>
              </a:ext>
            </a:extLst>
          </p:cNvPr>
          <p:cNvSpPr/>
          <p:nvPr/>
        </p:nvSpPr>
        <p:spPr>
          <a:xfrm>
            <a:off x="3144507" y="1297065"/>
            <a:ext cx="2224390" cy="640080"/>
          </a:xfrm>
          <a:prstGeom prst="wedgeRoundRectCallout">
            <a:avLst>
              <a:gd name="adj1" fmla="val -29098"/>
              <a:gd name="adj2" fmla="val 902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Joint Probability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6F6FEFD-A08C-0100-CE4F-6EDE1F9B94CA}"/>
              </a:ext>
            </a:extLst>
          </p:cNvPr>
          <p:cNvSpPr/>
          <p:nvPr/>
        </p:nvSpPr>
        <p:spPr>
          <a:xfrm>
            <a:off x="3993542" y="2737343"/>
            <a:ext cx="1655064" cy="554736"/>
          </a:xfrm>
          <a:prstGeom prst="wedgeRoundRectCallout">
            <a:avLst>
              <a:gd name="adj1" fmla="val -65985"/>
              <a:gd name="adj2" fmla="val -242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33BB3DA-A514-C104-76FF-D6205E44F54C}"/>
              </a:ext>
            </a:extLst>
          </p:cNvPr>
          <p:cNvSpPr/>
          <p:nvPr/>
        </p:nvSpPr>
        <p:spPr>
          <a:xfrm>
            <a:off x="3993542" y="2710882"/>
            <a:ext cx="1655064" cy="554736"/>
          </a:xfrm>
          <a:prstGeom prst="wedgeRoundRectCallout">
            <a:avLst>
              <a:gd name="adj1" fmla="val -68964"/>
              <a:gd name="adj2" fmla="val 438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Marginals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B4A7A-8C3A-8E3E-FAEA-26D2E345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23958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5588-869E-9BC4-1B07-C1F9206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59D80-4BC5-0337-7138-8070EFE4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/ Embarrassingly Parallel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703A3-FA15-E2EA-3557-F091F3EC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E2CFD35-9C82-6C1B-4620-3FB1FC31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20" t="-3780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DA0A3B-24B2-BF4E-EAF1-50A0A2A00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 for 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Standard SVD is expensive</a:t>
                </a:r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More memory</a:t>
                </a:r>
                <a:endParaRPr lang="en-US" dirty="0"/>
              </a:p>
              <a:p>
                <a:r>
                  <a:rPr lang="en-US" dirty="0"/>
                  <a:t>Can we estimate SVD </a:t>
                </a:r>
              </a:p>
              <a:p>
                <a:pPr lvl="1"/>
                <a:r>
                  <a:rPr lang="en-US" dirty="0"/>
                  <a:t>with finite memory?</a:t>
                </a:r>
              </a:p>
              <a:p>
                <a:pPr lvl="1"/>
                <a:r>
                  <a:rPr lang="en-US" dirty="0"/>
                  <a:t>(without dependency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Motivation for</a:t>
                </a:r>
              </a:p>
              <a:p>
                <a:pPr lvl="1"/>
                <a:r>
                  <a:rPr lang="en-US" dirty="0"/>
                  <a:t>Streaming</a:t>
                </a:r>
              </a:p>
              <a:p>
                <a:pPr lvl="2"/>
                <a:r>
                  <a:rPr lang="en-US" dirty="0"/>
                  <a:t>Suppose I have a laptop with limited RAM</a:t>
                </a:r>
              </a:p>
              <a:p>
                <a:pPr lvl="1"/>
                <a:r>
                  <a:rPr lang="en-US" dirty="0"/>
                  <a:t>Embarrassingly parallel</a:t>
                </a:r>
              </a:p>
              <a:p>
                <a:pPr lvl="2"/>
                <a:r>
                  <a:rPr lang="en-US" dirty="0"/>
                  <a:t>Suppose I have a cluster of machines</a:t>
                </a:r>
              </a:p>
              <a:p>
                <a:pPr lvl="2"/>
                <a:r>
                  <a:rPr lang="en-US" dirty="0"/>
                  <a:t>Each machine has limited 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CC80408-BECE-4870-F264-B1C7BA86A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711" t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F4FB9-2521-B33F-967E-6F8E3E60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99B5-A5B9-C153-97C6-CBBB1DBF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34586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603-461E-DA24-215B-4C81FFD8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8AD18B-636F-763C-BE53-2A912A3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&amp; SVD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BD3C76-3CA6-CC69-D6DD-AF0E84838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Input tall skinny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Example: Semantic Scholar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academic papers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each paper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is a BERT embedding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=768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are singular values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7EE7BA-7DF2-121F-8C3D-4A4136F13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83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CC050D-1679-B823-BB9C-5ECA74F68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Task: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Batching approach:  </a:t>
                </a:r>
              </a:p>
              <a:p>
                <a:pPr lvl="1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into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batches</a:t>
                </a:r>
              </a:p>
              <a:p>
                <a:pPr lvl="1"/>
                <a:r>
                  <a:rPr lang="en-US" dirty="0"/>
                  <a:t>Each batch has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rows</a:t>
                </a:r>
              </a:p>
              <a:p>
                <a:pPr lvl="1"/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batch size/sample size</a:t>
                </a:r>
              </a:p>
              <a:p>
                <a:pPr lvl="1"/>
                <a:r>
                  <a:rPr lang="en-US" dirty="0"/>
                  <a:t>Assume: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 fit in limited RAM, split big objects</a:t>
                </a:r>
              </a:p>
              <a:p>
                <a:pPr lvl="1"/>
                <a:r>
                  <a:rPr lang="en-US" dirty="0"/>
                  <a:t>Big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Split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batches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dependent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RAM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204777B-561C-81E0-D2E1-FFB6608A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978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3F49-E204-66D2-66AE-4EEC379B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9561-B7E5-FD8E-58C6-1CF52E18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196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68F2F4-8EC2-BC17-8C7C-A5625898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630AC4B-1EA6-9967-A14E-DB3E6BE7D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Scaling up</a:t>
                </a:r>
              </a:p>
              <a:p>
                <a:r>
                  <a:rPr lang="en-US" dirty="0"/>
                  <a:t>Monte Carlo Experiment</a:t>
                </a:r>
              </a:p>
              <a:p>
                <a:pPr lvl="1"/>
                <a:r>
                  <a:rPr lang="en-US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/>
                  <a:t> as random matrices</a:t>
                </a:r>
              </a:p>
              <a:p>
                <a:pPr lvl="1"/>
                <a:r>
                  <a:rPr lang="en-US" dirty="0"/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Compare those singular values with each other </a:t>
                </a:r>
              </a:p>
              <a:p>
                <a:pPr lvl="2"/>
                <a:r>
                  <a:rPr lang="en-US" dirty="0"/>
                  <a:t>and with singular values of stacks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ED563D-25FA-E270-8A1E-D1131AC9B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A896-699A-1A05-8FB5-4D16F6FD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9C412-01EA-6B27-B242-71561465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6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053-EB50-D46F-3982-D4548247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B4EB-F8D1-6AC4-6DF6-6E349603F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m=50 # hidden dimensions</a:t>
            </a:r>
          </a:p>
          <a:p>
            <a:pPr marL="0" indent="0">
              <a:buNone/>
            </a:pPr>
            <a:r>
              <a:rPr lang="en-US" dirty="0"/>
              <a:t>s = 10*m # sample size</a:t>
            </a:r>
          </a:p>
          <a:p>
            <a:pPr marL="0" indent="0">
              <a:buNone/>
            </a:pPr>
            <a:r>
              <a:rPr lang="en-US" dirty="0"/>
              <a:t>Z1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Z2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Z3 = </a:t>
            </a:r>
            <a:r>
              <a:rPr lang="en-US" dirty="0" err="1"/>
              <a:t>np.random.random</a:t>
            </a:r>
            <a:r>
              <a:rPr lang="en-US" dirty="0"/>
              <a:t>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Z23 = </a:t>
            </a:r>
            <a:r>
              <a:rPr lang="en-US" dirty="0" err="1"/>
              <a:t>np.vstack</a:t>
            </a:r>
            <a:r>
              <a:rPr lang="en-US" dirty="0"/>
              <a:t>([Z2,Z3])</a:t>
            </a:r>
          </a:p>
          <a:p>
            <a:pPr marL="0" indent="0">
              <a:buNone/>
            </a:pPr>
            <a:r>
              <a:rPr lang="en-US" dirty="0"/>
              <a:t>Z123 = </a:t>
            </a:r>
            <a:r>
              <a:rPr lang="en-US" dirty="0" err="1"/>
              <a:t>np.vstack</a:t>
            </a:r>
            <a:r>
              <a:rPr lang="en-US" dirty="0"/>
              <a:t>([Z1,Z2,Z3])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D5A-EC5E-5AEA-9902-EB84A505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def </a:t>
            </a:r>
            <a:r>
              <a:rPr lang="en-US" sz="2400" dirty="0" err="1"/>
              <a:t>svd</a:t>
            </a:r>
            <a:r>
              <a:rPr lang="en-US" sz="2400" dirty="0"/>
              <a:t>(M): </a:t>
            </a:r>
          </a:p>
          <a:p>
            <a:pPr marL="457200" lvl="1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np.linalg.svd</a:t>
            </a:r>
            <a:r>
              <a:rPr lang="en-US" sz="1800" dirty="0"/>
              <a:t>(M, </a:t>
            </a:r>
            <a:r>
              <a:rPr lang="en-US" sz="1800" dirty="0" err="1"/>
              <a:t>full_matrices</a:t>
            </a:r>
            <a:r>
              <a:rPr lang="en-US" sz="1800" dirty="0"/>
              <a:t>=False)</a:t>
            </a:r>
          </a:p>
          <a:p>
            <a:pPr marL="0" indent="0">
              <a:buNone/>
            </a:pPr>
            <a:r>
              <a:rPr lang="en-US" dirty="0"/>
              <a:t>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_,D3,_ = </a:t>
            </a:r>
            <a:r>
              <a:rPr lang="en-US" dirty="0" err="1"/>
              <a:t>svd</a:t>
            </a:r>
            <a:r>
              <a:rPr lang="en-US" dirty="0"/>
              <a:t>(Z3)</a:t>
            </a:r>
          </a:p>
          <a:p>
            <a:pPr marL="0" indent="0">
              <a:buNone/>
            </a:pPr>
            <a:r>
              <a:rPr lang="en-US" dirty="0"/>
              <a:t>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_,D23,_ = </a:t>
            </a:r>
            <a:r>
              <a:rPr lang="en-US" dirty="0" err="1"/>
              <a:t>svd</a:t>
            </a:r>
            <a:r>
              <a:rPr lang="en-US" dirty="0"/>
              <a:t>(Z23)</a:t>
            </a:r>
          </a:p>
          <a:p>
            <a:pPr marL="0" indent="0">
              <a:buNone/>
            </a:pPr>
            <a:r>
              <a:rPr lang="en-US" dirty="0"/>
              <a:t>_,D123,_ = </a:t>
            </a:r>
            <a:r>
              <a:rPr lang="en-US" dirty="0" err="1"/>
              <a:t>svd</a:t>
            </a:r>
            <a:r>
              <a:rPr lang="en-US" dirty="0"/>
              <a:t>(Z123)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15F1-8ACC-4E42-13AD-539FA538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77DE3-0C43-8A11-FA44-E4026143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154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6854-9834-D382-A7B4-7C9C2D4C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7B65-E9DE-6770-891C-E5AD1FA3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9D285E-BD9D-00E8-0FEA-942C7565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DAFDD-C602-D22D-4797-8F7574BAE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D8B31-9B86-BF4E-A125-87183D054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Generalizations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Scaling up approximation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5EDA4D-B4D9-7F62-626D-B7D731C28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4E23D-EFA5-4DD4-A08D-096C9A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72F294-6345-7B07-7B14-0B1EC909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967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E9A2-D24E-3259-28A9-609835EB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902-B095-FBB0-838C-882A1D02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A8F21-5DAB-AFC9-E1D0-346C64928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9A721-768D-513A-9DD4-74290134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0BAD5-3A67-9859-3242-38D94BACF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A51E-C0E8-AE4F-766E-6A4A96827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d in [D1,D2,D3]: </a:t>
            </a:r>
          </a:p>
          <a:p>
            <a:pPr marL="457200" lvl="1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(sum(d),2))</a:t>
            </a:r>
          </a:p>
          <a:p>
            <a:pPr marL="0" indent="0">
              <a:buNone/>
            </a:pPr>
            <a:r>
              <a:rPr lang="en-US" dirty="0"/>
              <a:t>390.6</a:t>
            </a:r>
          </a:p>
          <a:p>
            <a:pPr marL="0" indent="0">
              <a:buNone/>
            </a:pPr>
            <a:r>
              <a:rPr lang="en-US" dirty="0"/>
              <a:t>390.44</a:t>
            </a:r>
          </a:p>
          <a:p>
            <a:pPr marL="0" indent="0">
              <a:buNone/>
            </a:pPr>
            <a:r>
              <a:rPr lang="en-US" dirty="0"/>
              <a:t>389.0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16FE-C350-12D2-7E72-E4C80CF6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34B77-306A-2CCE-1629-76BF7A75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72254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B6C0-A72E-1240-FBCB-A32FBEEC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6F86-E80F-8BE2-6819-9C28678F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CA7811-2DAD-268E-B481-44347F8E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555.22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𝟑𝟗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C844C-A9C0-9AC6-0D87-42B3B5FEC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007CA5-595F-93A0-0CD6-24B48570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9DD1D-0371-2D15-D76B-2EA2B1605F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d in [D12,D23,np.sqrt(2) * D1]: </a:t>
            </a:r>
          </a:p>
          <a:p>
            <a:pPr marL="457200" lvl="1" indent="0">
              <a:buNone/>
            </a:pPr>
            <a:r>
              <a:rPr lang="en-US" sz="2000" dirty="0"/>
              <a:t>print(</a:t>
            </a:r>
            <a:r>
              <a:rPr lang="en-US" sz="2000" dirty="0" err="1"/>
              <a:t>np.round</a:t>
            </a:r>
            <a:r>
              <a:rPr lang="en-US" sz="2000" dirty="0"/>
              <a:t>(sum(d),2))</a:t>
            </a:r>
          </a:p>
          <a:p>
            <a:pPr marL="0" indent="0">
              <a:buNone/>
            </a:pPr>
            <a:r>
              <a:rPr lang="en-US" dirty="0"/>
              <a:t>555.22</a:t>
            </a:r>
          </a:p>
          <a:p>
            <a:pPr marL="0" indent="0">
              <a:buNone/>
            </a:pPr>
            <a:r>
              <a:rPr lang="en-US" dirty="0"/>
              <a:t>554.09</a:t>
            </a:r>
          </a:p>
          <a:p>
            <a:pPr marL="0" indent="0">
              <a:buNone/>
            </a:pPr>
            <a:r>
              <a:rPr lang="en-US" dirty="0"/>
              <a:t>552.39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1094B-40DD-6DCA-5A12-D80FDD5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828394-AC6A-10A0-806C-98AAA1E94CAB}"/>
              </a:ext>
            </a:extLst>
          </p:cNvPr>
          <p:cNvSpPr/>
          <p:nvPr/>
        </p:nvSpPr>
        <p:spPr>
          <a:xfrm>
            <a:off x="2840477" y="3897549"/>
            <a:ext cx="2665378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5A8C8C-9D28-3FA0-BB25-3D5997FE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988400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57CA-1284-62CB-4B05-8F9B80D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E771-60BF-BFDC-84C7-A9BC334F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0CD05-4B58-42EB-FF76-B2B7E8EA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US" b="1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endParaRPr lang="en-US" b="1" dirty="0"/>
              </a:p>
              <a:p>
                <a:pPr>
                  <a:buFont typeface="Wingdings" pitchFamily="2" charset="2"/>
                  <a:buChar char="Ø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79CC7-75C6-9E9C-1CD3-97E5A3214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223E4-4FDF-0A5B-FBFE-05B6852AC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Nuclear Norms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14C1-FE3E-5A63-DB48-1CDF2C34DA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d in [D123,np.sqrt(3) * D1,np.sqrt(3/2) * D12]:</a:t>
            </a:r>
          </a:p>
          <a:p>
            <a:pPr marL="457200" lvl="1" indent="0">
              <a:buNone/>
            </a:pPr>
            <a:r>
              <a:rPr lang="en-US" sz="1800" dirty="0"/>
              <a:t> print(</a:t>
            </a:r>
            <a:r>
              <a:rPr lang="en-US" sz="1800" dirty="0" err="1"/>
              <a:t>np.round</a:t>
            </a:r>
            <a:r>
              <a:rPr lang="en-US" sz="1800" dirty="0"/>
              <a:t>(sum(d),2))</a:t>
            </a:r>
          </a:p>
          <a:p>
            <a:pPr marL="0" indent="0">
              <a:buNone/>
            </a:pPr>
            <a:r>
              <a:rPr lang="en-US" dirty="0"/>
              <a:t>680.38</a:t>
            </a:r>
          </a:p>
          <a:p>
            <a:pPr marL="0" indent="0">
              <a:buNone/>
            </a:pPr>
            <a:r>
              <a:rPr lang="en-US" dirty="0"/>
              <a:t>676.54</a:t>
            </a:r>
          </a:p>
          <a:p>
            <a:pPr marL="0" indent="0">
              <a:buNone/>
            </a:pPr>
            <a:r>
              <a:rPr lang="en-US" dirty="0"/>
              <a:t>680.01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D0CE8-23B1-8600-89E0-127FF5F4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EB5B55-4A89-71E4-86DA-9DEF078E2142}"/>
              </a:ext>
            </a:extLst>
          </p:cNvPr>
          <p:cNvSpPr/>
          <p:nvPr/>
        </p:nvSpPr>
        <p:spPr>
          <a:xfrm>
            <a:off x="2950723" y="5176837"/>
            <a:ext cx="98573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857F94D-730F-10BA-D92A-067FAC15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312906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C627D-C43B-FB21-76C7-C5155DC0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C0456-55E1-A44C-084A-9EA3075A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Crux: Estimate Singular Values from a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singular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i.i.d.</a:t>
                </a:r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6BCCFA-EA7E-4913-3B2E-0D211B1B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Monte Carlo Experiment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as random matrices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Estimate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Compare those singular values with each other </a:t>
                </a:r>
              </a:p>
              <a:p>
                <a:pPr lvl="2"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and with singular values of stacks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Slightly better </a:t>
                </a:r>
                <a:r>
                  <a:rPr lang="en-US" dirty="0" err="1">
                    <a:sym typeface="Wingdings" pitchFamily="2" charset="2"/>
                  </a:rPr>
                  <a:t>approx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9BB65FF-59BA-0BC7-7ADE-3E2C31C73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972E-2290-8206-3198-5CBE79A7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5E1A8-5225-32A1-3292-79CDF337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476635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Comparison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(lines)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(points)</a:t>
                </a:r>
                <a:br>
                  <a:rPr lang="en-US" dirty="0"/>
                </a:br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12110C79-B62A-154C-7A90-890B21F8B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6525"/>
                <a:ext cx="10515600" cy="1870869"/>
              </a:xfrm>
              <a:blipFill>
                <a:blip r:embed="rId2"/>
                <a:stretch>
                  <a:fillRect l="-217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AEC3E-FA31-FF01-3C30-03556255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C0BA24-294D-5EC0-6E8B-3AD67D15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/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More generally,</a:t>
                </a:r>
              </a:p>
              <a:p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when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D617B-224B-2196-A7E6-5AFE1EA51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641" y="2575576"/>
                <a:ext cx="2568388" cy="3554499"/>
              </a:xfrm>
              <a:prstGeom prst="rect">
                <a:avLst/>
              </a:prstGeom>
              <a:blipFill>
                <a:blip r:embed="rId3"/>
                <a:stretch>
                  <a:fillRect l="-4878" t="-1773" r="-1463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FD4EDDD-EF32-6C54-8EA5-BEB218E7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0168" y="1780614"/>
            <a:ext cx="7858678" cy="5000978"/>
          </a:xfrm>
        </p:spPr>
      </p:pic>
    </p:spTree>
    <p:extLst>
      <p:ext uri="{BB962C8B-B14F-4D97-AF65-F5344CB8AC3E}">
        <p14:creationId xmlns:p14="http://schemas.microsoft.com/office/powerpoint/2010/main" val="277222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Mutual Information (PMI)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" y="1380877"/>
            <a:ext cx="5975351" cy="526495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PMI has a simple interpretation</a:t>
                </a:r>
                <a:endParaRPr lang="en-US" sz="2000" dirty="0"/>
              </a:p>
              <a:p>
                <a:pPr lvl="1"/>
                <a:r>
                  <a:rPr lang="en-US" sz="2000" dirty="0"/>
                  <a:t>PMI compares P(</a:t>
                </a:r>
                <a:r>
                  <a:rPr lang="en-US" sz="2000" dirty="0" err="1"/>
                  <a:t>x,y</a:t>
                </a:r>
                <a:r>
                  <a:rPr lang="en-US" sz="2000" dirty="0"/>
                  <a:t>) with chance</a:t>
                </a:r>
              </a:p>
              <a:p>
                <a:pPr lvl="2"/>
                <a:r>
                  <a:rPr lang="en-US" sz="1800" dirty="0"/>
                  <a:t>Chance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If there is a genuine association</a:t>
                </a:r>
              </a:p>
              <a:p>
                <a:pPr lvl="2"/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Uninteresting associations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≈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98071" y="1392386"/>
                <a:ext cx="5018483" cy="4379276"/>
              </a:xfrm>
              <a:blipFill>
                <a:blip r:embed="rId3"/>
                <a:stretch>
                  <a:fillRect l="-1768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icture 18.png">
            <a:extLst>
              <a:ext uri="{FF2B5EF4-FFF2-40B4-BE49-F238E27FC236}">
                <a16:creationId xmlns:a16="http://schemas.microsoft.com/office/drawing/2014/main" id="{B2D9A808-4631-8A57-07BB-35735B2A44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46" y="-127293"/>
            <a:ext cx="5920553" cy="602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B552-90D3-8183-0A0E-7CA065D8A1BB}"/>
              </a:ext>
            </a:extLst>
          </p:cNvPr>
          <p:cNvSpPr/>
          <p:nvPr/>
        </p:nvSpPr>
        <p:spPr>
          <a:xfrm>
            <a:off x="175446" y="1007550"/>
            <a:ext cx="5676714" cy="261436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6663CE-4AB9-6338-4F31-7E82F4B43648}"/>
              </a:ext>
            </a:extLst>
          </p:cNvPr>
          <p:cNvSpPr/>
          <p:nvPr/>
        </p:nvSpPr>
        <p:spPr>
          <a:xfrm>
            <a:off x="257592" y="4122814"/>
            <a:ext cx="5594568" cy="72127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9EAB3B-A9F8-EE18-81C1-F2104A81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20" y="0"/>
            <a:ext cx="1356286" cy="13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853F8-D666-1B26-CF2E-0159324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15C70A6-E41E-BBF5-B822-E9D4CCC6FE94}"/>
              </a:ext>
            </a:extLst>
          </p:cNvPr>
          <p:cNvSpPr/>
          <p:nvPr/>
        </p:nvSpPr>
        <p:spPr>
          <a:xfrm>
            <a:off x="7143827" y="4205945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DA9869B-A615-56C6-041A-DD69F9A0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046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956E9D-5306-7AF9-8C6F-68B074AF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previous slide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A6696F-64E6-5D85-BD72-F11ACA2A2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19738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r>
              <a:rPr lang="en-US" dirty="0"/>
              <a:t>m = int(</a:t>
            </a:r>
            <a:r>
              <a:rPr lang="en-US" dirty="0" err="1"/>
              <a:t>sys.argv</a:t>
            </a:r>
            <a:r>
              <a:rPr lang="en-US" dirty="0"/>
              <a:t>[1])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svd</a:t>
            </a:r>
            <a:r>
              <a:rPr lang="en-US" dirty="0"/>
              <a:t>(M): </a:t>
            </a:r>
          </a:p>
          <a:p>
            <a:pPr marL="0" indent="0">
              <a:buNone/>
            </a:pPr>
            <a:r>
              <a:rPr lang="en-US" dirty="0"/>
              <a:t>     return </a:t>
            </a:r>
            <a:r>
              <a:rPr lang="en-US" dirty="0" err="1"/>
              <a:t>np.linalg.svd</a:t>
            </a:r>
            <a:r>
              <a:rPr lang="en-US" dirty="0"/>
              <a:t>(M, </a:t>
            </a:r>
            <a:r>
              <a:rPr lang="en-US" dirty="0" err="1"/>
              <a:t>full_matrices</a:t>
            </a:r>
            <a:r>
              <a:rPr lang="en-US" dirty="0"/>
              <a:t>=False)</a:t>
            </a:r>
          </a:p>
          <a:p>
            <a:pPr marL="0" indent="0">
              <a:buNone/>
            </a:pPr>
            <a:r>
              <a:rPr lang="en-US" dirty="0"/>
              <a:t>def rand(dims): 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np.random.random</a:t>
            </a:r>
            <a:r>
              <a:rPr lang="en-US" dirty="0"/>
              <a:t>(dims) - 0.5</a:t>
            </a:r>
          </a:p>
          <a:p>
            <a:pPr marL="0" indent="0">
              <a:buNone/>
            </a:pPr>
            <a:r>
              <a:rPr lang="en-US" dirty="0"/>
              <a:t>print('m\</a:t>
            </a:r>
            <a:r>
              <a:rPr lang="en-US" dirty="0" err="1"/>
              <a:t>ts</a:t>
            </a:r>
            <a:r>
              <a:rPr lang="en-US" dirty="0"/>
              <a:t>\tnorm12\tnorm12hat')</a:t>
            </a:r>
          </a:p>
          <a:p>
            <a:pPr marL="0" indent="0">
              <a:buNone/>
            </a:pPr>
            <a:r>
              <a:rPr lang="en-US" dirty="0"/>
              <a:t>for factor in range(500,1, -1):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1/factor)</a:t>
            </a:r>
          </a:p>
          <a:p>
            <a:pPr marL="0" indent="0">
              <a:buNone/>
            </a:pPr>
            <a:r>
              <a:rPr lang="en-US" dirty="0"/>
              <a:t>for factor in range(1,500):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do_factor</a:t>
            </a:r>
            <a:r>
              <a:rPr lang="en-US" dirty="0"/>
              <a:t>(m, factor)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55EE6-68A3-712F-9163-69B12A2AA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do_factor</a:t>
            </a:r>
            <a:r>
              <a:rPr lang="en-US" dirty="0"/>
              <a:t>(m, factor):</a:t>
            </a:r>
          </a:p>
          <a:p>
            <a:pPr marL="0" indent="0">
              <a:buNone/>
            </a:pPr>
            <a:r>
              <a:rPr lang="en-US" dirty="0"/>
              <a:t>    s = int(m*factor)</a:t>
            </a:r>
          </a:p>
          <a:p>
            <a:pPr marL="0" indent="0">
              <a:buNone/>
            </a:pPr>
            <a:r>
              <a:rPr lang="en-US" dirty="0"/>
              <a:t>    if s &lt; 5: return</a:t>
            </a:r>
          </a:p>
          <a:p>
            <a:pPr marL="0" indent="0">
              <a:buNone/>
            </a:pPr>
            <a:r>
              <a:rPr lang="en-US" dirty="0"/>
              <a:t>    Z1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Z2 = rand((</a:t>
            </a:r>
            <a:r>
              <a:rPr lang="en-US" dirty="0" err="1"/>
              <a:t>s,m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Z12 = </a:t>
            </a:r>
            <a:r>
              <a:rPr lang="en-US" dirty="0" err="1"/>
              <a:t>np.vstack</a:t>
            </a:r>
            <a:r>
              <a:rPr lang="en-US" dirty="0"/>
              <a:t>([Z1,Z2])</a:t>
            </a:r>
          </a:p>
          <a:p>
            <a:pPr marL="0" indent="0">
              <a:buNone/>
            </a:pPr>
            <a:r>
              <a:rPr lang="en-US" dirty="0"/>
              <a:t>    _,D1,_ = </a:t>
            </a:r>
            <a:r>
              <a:rPr lang="en-US" dirty="0" err="1"/>
              <a:t>svd</a:t>
            </a:r>
            <a:r>
              <a:rPr lang="en-US" dirty="0"/>
              <a:t>(Z1)</a:t>
            </a:r>
          </a:p>
          <a:p>
            <a:pPr marL="0" indent="0">
              <a:buNone/>
            </a:pPr>
            <a:r>
              <a:rPr lang="en-US" dirty="0"/>
              <a:t>    _,D2,_ = </a:t>
            </a:r>
            <a:r>
              <a:rPr lang="en-US" dirty="0" err="1"/>
              <a:t>svd</a:t>
            </a:r>
            <a:r>
              <a:rPr lang="en-US" dirty="0"/>
              <a:t>(Z2)</a:t>
            </a:r>
          </a:p>
          <a:p>
            <a:pPr marL="0" indent="0">
              <a:buNone/>
            </a:pPr>
            <a:r>
              <a:rPr lang="en-US" dirty="0"/>
              <a:t>    _,D12,_ = </a:t>
            </a:r>
            <a:r>
              <a:rPr lang="en-US" dirty="0" err="1"/>
              <a:t>svd</a:t>
            </a:r>
            <a:r>
              <a:rPr lang="en-US" dirty="0"/>
              <a:t>(Z12)</a:t>
            </a:r>
          </a:p>
          <a:p>
            <a:pPr marL="0" indent="0">
              <a:buNone/>
            </a:pPr>
            <a:r>
              <a:rPr lang="en-US" dirty="0"/>
              <a:t>    norm12 = </a:t>
            </a:r>
            <a:r>
              <a:rPr lang="en-US" dirty="0" err="1"/>
              <a:t>np.sum</a:t>
            </a:r>
            <a:r>
              <a:rPr lang="en-US" dirty="0"/>
              <a:t>(D12)</a:t>
            </a:r>
          </a:p>
          <a:p>
            <a:pPr marL="0" indent="0">
              <a:buNone/>
            </a:pPr>
            <a:r>
              <a:rPr lang="en-US" dirty="0"/>
              <a:t>    norm12hat = </a:t>
            </a:r>
            <a:r>
              <a:rPr lang="en-US" dirty="0" err="1"/>
              <a:t>np.sqrt</a:t>
            </a:r>
            <a:r>
              <a:rPr lang="en-US" dirty="0"/>
              <a:t>(2) * </a:t>
            </a:r>
            <a:r>
              <a:rPr lang="en-US" dirty="0" err="1"/>
              <a:t>np.sum</a:t>
            </a:r>
            <a:r>
              <a:rPr lang="en-US" dirty="0"/>
              <a:t>(D1)</a:t>
            </a:r>
          </a:p>
          <a:p>
            <a:pPr marL="0" indent="0">
              <a:buNone/>
            </a:pPr>
            <a:r>
              <a:rPr lang="en-US" dirty="0"/>
              <a:t>    print('\</a:t>
            </a:r>
            <a:r>
              <a:rPr lang="en-US" dirty="0" err="1"/>
              <a:t>t'.join</a:t>
            </a:r>
            <a:r>
              <a:rPr lang="en-US" dirty="0"/>
              <a:t>(map(str, [m, s, norm12, norm12hat])))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28C5-CAE9-1FE3-F0C0-6274A9E3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7477C-3C74-06EC-9088-78C03C26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67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FB64C-5BCB-8909-45CB-C5242BA4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SVD with Batching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EFD8B4-BE77-E62D-B8F6-A07719D2D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Task: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Input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Output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Assume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Split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into batches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batch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rows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Knowns: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Unknown: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7F89577-70D7-C4DE-F617-4B09E8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29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88EFC-96FA-268B-2FB8-640A46D7D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/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Batches easily fit in RAM (independent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are small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not</a:t>
                </a:r>
              </a:p>
              <a:p>
                <a:r>
                  <a:rPr lang="en-US" dirty="0"/>
                  <a:t>Code is here:</a:t>
                </a:r>
              </a:p>
              <a:p>
                <a:pPr lvl="1"/>
                <a:r>
                  <a:rPr lang="en-US" sz="2000" dirty="0"/>
                  <a:t>https://</a:t>
                </a:r>
                <a:r>
                  <a:rPr lang="en-US" sz="2000" dirty="0" err="1"/>
                  <a:t>github.com</a:t>
                </a:r>
                <a:r>
                  <a:rPr lang="en-US" sz="2000" dirty="0"/>
                  <a:t>/</a:t>
                </a:r>
                <a:r>
                  <a:rPr lang="en-US" sz="2000" dirty="0" err="1"/>
                  <a:t>kwchurch</a:t>
                </a:r>
                <a:r>
                  <a:rPr lang="en-US" sz="2000" dirty="0"/>
                  <a:t>/</a:t>
                </a:r>
                <a:r>
                  <a:rPr lang="en-US" sz="2000" dirty="0" err="1"/>
                  <a:t>JSALT_Better_Together</a:t>
                </a:r>
                <a:r>
                  <a:rPr lang="en-US" sz="2000" dirty="0"/>
                  <a:t>/blob/main/</a:t>
                </a:r>
                <a:r>
                  <a:rPr lang="en-US" sz="2000" dirty="0" err="1"/>
                  <a:t>src</a:t>
                </a:r>
                <a:r>
                  <a:rPr lang="en-US" sz="2000" dirty="0"/>
                  <a:t>/</a:t>
                </a:r>
                <a:r>
                  <a:rPr lang="en-US" sz="2000" dirty="0" err="1"/>
                  <a:t>streaming_svd.py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6122C8A-3650-1E3E-F90F-CD2AD57B8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222" t="-2405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7A81D-FA2C-E62E-CE3E-2E9299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61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61DA7A2-B435-DBA3-4681-5CF2A59D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45319" y="3605811"/>
            <a:ext cx="1870953" cy="1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0FB6D-968F-4E9F-52F4-53AC7A6B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11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DF8C6-2BD7-BD88-2824-218595E7F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FC45779-0079-8BBA-BCC0-7A8A1AD8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Connecting Dots</a:t>
            </a:r>
            <a:br>
              <a:rPr lang="en-US" dirty="0"/>
            </a:br>
            <a:r>
              <a:rPr lang="en-US" sz="2800" dirty="0"/>
              <a:t>From PMI to Bots (and back to sampling)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660861-BD33-6AF8-20F3-3381509464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PMI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Word2Vec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Thesaurus Application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Lexical Semantics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An Embarrassing Parallel Approximation for SVD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Sampling: Lesson from Past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584FC-864C-C655-48D2-0C4BB2017D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Valuable lessons from past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Current excitement in AI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Everything is new (???)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Hypo: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strong connections what’s hot now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1990s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what was hot in 1950s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BD556-1143-EC22-9912-A40EA698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B0B5E-A787-A642-D532-B09353D1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27FBC-F928-947F-3A40-8003054B0F9D}"/>
              </a:ext>
            </a:extLst>
          </p:cNvPr>
          <p:cNvSpPr txBox="1"/>
          <p:nvPr/>
        </p:nvSpPr>
        <p:spPr>
          <a:xfrm>
            <a:off x="927473" y="5289748"/>
            <a:ext cx="42218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Spoiler Alert: This is a good time to revisit sampling</a:t>
            </a:r>
          </a:p>
        </p:txBody>
      </p:sp>
    </p:spTree>
    <p:extLst>
      <p:ext uri="{BB962C8B-B14F-4D97-AF65-F5344CB8AC3E}">
        <p14:creationId xmlns:p14="http://schemas.microsoft.com/office/powerpoint/2010/main" val="2162883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B3400-14BF-C355-84EB-3DEC0BC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B54DF-679D-3800-6E02-5470706C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SVD:</a:t>
                </a:r>
              </a:p>
              <a:p>
                <a:pPr lvl="1"/>
                <a:r>
                  <a:rPr lang="en-US" dirty="0"/>
                  <a:t>You can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sample</a:t>
                </a:r>
              </a:p>
              <a:p>
                <a:pPr lvl="1"/>
                <a:r>
                  <a:rPr lang="en-US" dirty="0"/>
                  <a:t>Good enough 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Tiny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not large</a:t>
                </a:r>
              </a:p>
              <a:p>
                <a:pPr lvl="2"/>
                <a:r>
                  <a:rPr lang="en-US" dirty="0"/>
                  <a:t>m: hidden dimensions of LLM</a:t>
                </a:r>
              </a:p>
              <a:p>
                <a:r>
                  <a:rPr lang="en-US" dirty="0"/>
                  <a:t>Benchmarking:</a:t>
                </a:r>
              </a:p>
              <a:p>
                <a:pPr lvl="1"/>
                <a:r>
                  <a:rPr lang="en-US" dirty="0"/>
                  <a:t>Sample is good enough </a:t>
                </a:r>
              </a:p>
              <a:p>
                <a:pPr lvl="2"/>
                <a:r>
                  <a:rPr lang="en-US" dirty="0"/>
                  <a:t>to tell you how LLM will perform </a:t>
                </a:r>
              </a:p>
              <a:p>
                <a:pPr lvl="2"/>
                <a:r>
                  <a:rPr lang="en-US" dirty="0"/>
                  <a:t>on infinite set of population of interest</a:t>
                </a:r>
              </a:p>
              <a:p>
                <a:pPr lvl="2"/>
                <a:r>
                  <a:rPr lang="en-US" dirty="0"/>
                  <a:t>(all possible inputs)</a:t>
                </a:r>
              </a:p>
              <a:p>
                <a:pPr lvl="1"/>
                <a:r>
                  <a:rPr lang="en-US" dirty="0"/>
                  <a:t>Benchmark should be bigger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FLORES (NLLB)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BA5EAA-196E-A2D2-F515-392B97512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0D112A-0BB3-834A-57EE-2341E253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9DB0A-A40D-4588-5B6F-75BC12723C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Set of all possible inputs </a:t>
            </a:r>
          </a:p>
          <a:p>
            <a:pPr lvl="1"/>
            <a:r>
              <a:rPr lang="en-US" dirty="0"/>
              <a:t>includes many minorities </a:t>
            </a:r>
          </a:p>
          <a:p>
            <a:pPr lvl="1"/>
            <a:r>
              <a:rPr lang="en-US" dirty="0"/>
              <a:t>(special cases)</a:t>
            </a:r>
          </a:p>
          <a:p>
            <a:r>
              <a:rPr lang="en-US" dirty="0"/>
              <a:t>Many of these special cases are </a:t>
            </a:r>
          </a:p>
          <a:p>
            <a:pPr lvl="1"/>
            <a:r>
              <a:rPr lang="en-US" dirty="0"/>
              <a:t>too rare to matter</a:t>
            </a:r>
          </a:p>
          <a:p>
            <a:pPr lvl="1"/>
            <a:r>
              <a:rPr lang="en-US" dirty="0"/>
              <a:t>in a small sample (benchmark)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Benchmarking and SVD </a:t>
            </a:r>
          </a:p>
          <a:p>
            <a:pPr lvl="1"/>
            <a:r>
              <a:rPr lang="en-US" dirty="0"/>
              <a:t>do not capture rare cases</a:t>
            </a:r>
          </a:p>
          <a:p>
            <a:r>
              <a:rPr lang="en-US" dirty="0"/>
              <a:t>We need to listen more to minorities</a:t>
            </a:r>
          </a:p>
          <a:p>
            <a:pPr lvl="1"/>
            <a:r>
              <a:rPr lang="en-US" dirty="0"/>
              <a:t>Rare cases are too important to ignore</a:t>
            </a:r>
          </a:p>
          <a:p>
            <a:r>
              <a:rPr lang="en-US" dirty="0"/>
              <a:t>Random sampling </a:t>
            </a:r>
            <a:r>
              <a:rPr lang="en-US" dirty="0">
                <a:sym typeface="Wingdings" pitchFamily="2" charset="2"/>
              </a:rPr>
              <a:t> Stratification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5103B-F7ED-D82E-A1FB-295110C1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63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F7D0C-CC1C-2264-A877-488A684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673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B810-D01F-BEFC-6720-D23C8B1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Stratify Semantic Scholar</a:t>
            </a:r>
            <a:br>
              <a:rPr lang="en-US" sz="3600" dirty="0"/>
            </a:br>
            <a:r>
              <a:rPr lang="en-US" sz="3600" dirty="0"/>
              <a:t>By Language, Field of Study, Venue, etc.</a:t>
            </a:r>
          </a:p>
        </p:txBody>
      </p:sp>
      <p:pic>
        <p:nvPicPr>
          <p:cNvPr id="6" name="Content Placeholder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B291AD3-FCD3-259B-2412-A9E83269A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779" y="1629182"/>
            <a:ext cx="5908491" cy="39389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C85C2-7FD9-4C70-0C7D-720D993C7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200M Academic Papers</a:t>
            </a:r>
          </a:p>
          <a:p>
            <a:pPr lvl="1"/>
            <a:r>
              <a:rPr lang="en-US" dirty="0"/>
              <a:t>Available: </a:t>
            </a:r>
          </a:p>
          <a:p>
            <a:pPr lvl="2"/>
            <a:r>
              <a:rPr lang="en-US" dirty="0"/>
              <a:t>API &amp; Bulk Download</a:t>
            </a:r>
          </a:p>
          <a:p>
            <a:pPr lvl="2"/>
            <a:r>
              <a:rPr lang="en-US" dirty="0"/>
              <a:t>Many have titles, abstracts, vectors</a:t>
            </a:r>
          </a:p>
          <a:p>
            <a:pPr lvl="2"/>
            <a:r>
              <a:rPr lang="en-US" dirty="0"/>
              <a:t>PDFs for about 10%</a:t>
            </a:r>
          </a:p>
          <a:p>
            <a:r>
              <a:rPr lang="en-US" dirty="0"/>
              <a:t>Many papers are in English</a:t>
            </a:r>
          </a:p>
          <a:p>
            <a:pPr lvl="1"/>
            <a:r>
              <a:rPr lang="en-US" dirty="0"/>
              <a:t>But many are in many languages</a:t>
            </a:r>
          </a:p>
          <a:p>
            <a:pPr lvl="1"/>
            <a:r>
              <a:rPr lang="en-US" dirty="0"/>
              <a:t>LID (language id): CLD3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4C492F-D979-CA3E-6276-7C8E711D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C68D1-1620-6628-CED2-792D4631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0A78963E-BA40-6D71-A0A3-1A4ABC9DF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420" y="2703581"/>
            <a:ext cx="6363190" cy="3036316"/>
          </a:xfrm>
        </p:spPr>
      </p:pic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6AF1F1AF-B49C-DCAA-8AAE-4441B9946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8378A-6661-5D5C-DEC3-093DA16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75BBF-1007-DDCF-3ACC-5703800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260 Nuclear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0AB6603-0DC8-81E5-02AD-819B92AE0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5E2D7CA-CC53-E124-C1CE-19292E9E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AF04C95-7C09-ECEC-8270-963F7091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65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E04D497-3532-26B0-B6B1-3ADCD7FD3339}"/>
              </a:ext>
            </a:extLst>
          </p:cNvPr>
          <p:cNvSpPr/>
          <p:nvPr/>
        </p:nvSpPr>
        <p:spPr>
          <a:xfrm>
            <a:off x="3866272" y="2097975"/>
            <a:ext cx="1999542" cy="476884"/>
          </a:xfrm>
          <a:prstGeom prst="wedgeRoundRectCallout">
            <a:avLst>
              <a:gd name="adj1" fmla="val -63059"/>
              <a:gd name="adj2" fmla="val 8600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Monolingual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2764732-7989-379F-3EF6-21B743EB597B}"/>
              </a:ext>
            </a:extLst>
          </p:cNvPr>
          <p:cNvSpPr/>
          <p:nvPr/>
        </p:nvSpPr>
        <p:spPr>
          <a:xfrm>
            <a:off x="3998033" y="4558727"/>
            <a:ext cx="1999542" cy="476884"/>
          </a:xfrm>
          <a:prstGeom prst="wedgeRoundRectCallout">
            <a:avLst>
              <a:gd name="adj1" fmla="val -70919"/>
              <a:gd name="adj2" fmla="val 3357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Multilingual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443FEA-48B9-D2B5-FE7C-B92CEE95655A}"/>
              </a:ext>
            </a:extLst>
          </p:cNvPr>
          <p:cNvSpPr/>
          <p:nvPr/>
        </p:nvSpPr>
        <p:spPr>
          <a:xfrm>
            <a:off x="1519845" y="4001245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C8498A-7270-7786-975A-E815B892CEBD}"/>
              </a:ext>
            </a:extLst>
          </p:cNvPr>
          <p:cNvSpPr/>
          <p:nvPr/>
        </p:nvSpPr>
        <p:spPr>
          <a:xfrm>
            <a:off x="4678532" y="3924196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570A81-1010-4F33-6753-D338147B02A5}"/>
              </a:ext>
            </a:extLst>
          </p:cNvPr>
          <p:cNvSpPr/>
          <p:nvPr/>
        </p:nvSpPr>
        <p:spPr>
          <a:xfrm>
            <a:off x="1923425" y="6051888"/>
            <a:ext cx="187511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E059BB-F103-54D5-9F67-55D899B333E0}"/>
              </a:ext>
            </a:extLst>
          </p:cNvPr>
          <p:cNvSpPr/>
          <p:nvPr/>
        </p:nvSpPr>
        <p:spPr>
          <a:xfrm>
            <a:off x="897106" y="2952463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87EDFE-2A53-7F6D-10B7-DDEA91CACB8C}"/>
              </a:ext>
            </a:extLst>
          </p:cNvPr>
          <p:cNvSpPr/>
          <p:nvPr/>
        </p:nvSpPr>
        <p:spPr>
          <a:xfrm>
            <a:off x="897106" y="5126581"/>
            <a:ext cx="575319" cy="122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C8F-174B-C0D6-DA28-BA7B04E9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2947E5EB-C414-DDA3-99B7-59A4156B5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505075"/>
            <a:ext cx="4567881" cy="42309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94BB2C-FB8B-11F5-E538-41FFE4F5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Nuclear Norms to Compare Monolingual and Multilingual LLMs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𝟐𝟔𝟎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CDAF842-1D24-592A-78D9-427A4057B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2FCC77-B9A5-54AE-0AF2-7C620E61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i="0" dirty="0">
                <a:latin typeface="+mj-lt"/>
              </a:rPr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1D64-C1C4-A57F-A4CA-E358107157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Repeatability</a:t>
            </a:r>
          </a:p>
          <a:p>
            <a:pPr lvl="1"/>
            <a:r>
              <a:rPr lang="en-US" dirty="0"/>
              <a:t>5 Batches: Boxes </a:t>
            </a:r>
            <a:r>
              <a:rPr lang="en-US" dirty="0">
                <a:sym typeface="Wingdings" pitchFamily="2" charset="2"/>
              </a:rPr>
              <a:t> Lines</a:t>
            </a:r>
            <a:endParaRPr lang="en-US" dirty="0"/>
          </a:p>
          <a:p>
            <a:r>
              <a:rPr lang="en-US" dirty="0"/>
              <a:t>Interesting diffs over LLMs</a:t>
            </a:r>
          </a:p>
          <a:p>
            <a:r>
              <a:rPr lang="en-US" dirty="0"/>
              <a:t>Interesting diffs over lang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05469D4-4731-3F36-F34C-DBC826C0904B}"/>
              </a:ext>
            </a:extLst>
          </p:cNvPr>
          <p:cNvSpPr/>
          <p:nvPr/>
        </p:nvSpPr>
        <p:spPr>
          <a:xfrm rot="10800000" flipV="1">
            <a:off x="264668" y="3205387"/>
            <a:ext cx="484632" cy="3077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9A1DDE5-3B6B-85DE-37C3-E9D1106B6C8F}"/>
              </a:ext>
            </a:extLst>
          </p:cNvPr>
          <p:cNvSpPr/>
          <p:nvPr/>
        </p:nvSpPr>
        <p:spPr>
          <a:xfrm rot="5400000" flipV="1">
            <a:off x="2837801" y="2712225"/>
            <a:ext cx="484632" cy="38166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F438D5-A4C8-56B9-49C8-AEB3EE0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60EB7-5EE3-FC79-5378-681A3E90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AB09-2825-A6F5-E075-A6230E71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 descr="A graph of different numbers and numbers&#10;&#10;AI-generated content may be incorrect.">
            <a:extLst>
              <a:ext uri="{FF2B5EF4-FFF2-40B4-BE49-F238E27FC236}">
                <a16:creationId xmlns:a16="http://schemas.microsoft.com/office/drawing/2014/main" id="{B6E3D71D-0DA7-E7B1-3F1C-3DCF5504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6" b="53849"/>
          <a:stretch/>
        </p:blipFill>
        <p:spPr>
          <a:xfrm>
            <a:off x="5478950" y="3556244"/>
            <a:ext cx="6516971" cy="2936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A57256B-8C55-8B16-3C22-1BE71559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8364" cy="1325563"/>
          </a:xfrm>
        </p:spPr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Bigger is Better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DA3CD-105D-3312-9C0D-B1B306004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9045" cy="2227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argument: Calibration</a:t>
            </a:r>
          </a:p>
          <a:p>
            <a:r>
              <a:rPr lang="en-US" dirty="0"/>
              <a:t>Intuition: </a:t>
            </a:r>
          </a:p>
          <a:p>
            <a:pPr lvl="1"/>
            <a:r>
              <a:rPr lang="en-US" dirty="0"/>
              <a:t>Specter has larger nuclear norms for English than other languages</a:t>
            </a: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Specter is intended for English</a:t>
            </a:r>
          </a:p>
          <a:p>
            <a:pPr lvl="2"/>
            <a:r>
              <a:rPr lang="en-US" dirty="0"/>
              <a:t>Inappropriate for other languages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3CBD5-0869-63ED-2269-740D8C385B64}"/>
              </a:ext>
            </a:extLst>
          </p:cNvPr>
          <p:cNvSpPr/>
          <p:nvPr/>
        </p:nvSpPr>
        <p:spPr>
          <a:xfrm>
            <a:off x="6504132" y="4250487"/>
            <a:ext cx="280657" cy="21239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AA55F88-8B22-8A22-FAFD-D5C34F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429F3-9957-F15C-E7DC-28CD7D1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6BEA-B1F8-824D-B842-FC29C0071CAF}" type="slidenum">
              <a:rPr lang="en-US" smtClean="0"/>
              <a:t>67</a:t>
            </a:fld>
            <a:endParaRPr lang="en-US"/>
          </a:p>
        </p:txBody>
      </p:sp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B60E0C-435E-0B5C-F53E-3F537865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17" y="246672"/>
            <a:ext cx="6600766" cy="13255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DAF-7A3B-F16A-9A4D-0D24EE28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0B889-8548-F874-7BFF-994478AE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is All You Need (?)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E40BE-1E17-4EBC-4024-25D908119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SVD: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You can estimate singular values and SVD from sample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Good enough: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: hidden dimensions of LLM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Benchmarking: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Sample is good enough to tell you how LLM will perform on infinite set of all possible inputs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813F952-A628-6499-1E75-3B96BBCBD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C51484-15F8-AD6F-062B-7A2760B50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92C0BF-54A3-DA12-E719-BE4C267E9A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 of all possible inputs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includes many minorities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(special cases)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Many of these special cases are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rare to to appear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 a small sample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Sampling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(benchmarking and SVD)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not capture rare cases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Rare cases are too important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ignore</a:t>
            </a:r>
          </a:p>
          <a:p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 (corner cases)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CB2D-D96A-DA86-90FB-98876C3B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C673E-1365-DCAA-0809-8B87738E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715550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89-AF0B-2039-BC13-A9B5E6A0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Thesaurus Application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Sampling: Lesson from Past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PMI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Word2Vec </a:t>
                </a:r>
                <a:r>
                  <a:rPr lang="en-US" dirty="0">
                    <a:sym typeface="Wingdings" pitchFamily="2" charset="2"/>
                  </a:rPr>
                  <a:t> Bots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An Embarrassing Parallel Approximation for SVD</a:t>
                </a:r>
              </a:p>
              <a:p>
                <a:pPr lvl="1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EDD14A-31D6-F45A-87D4-4E8961E4D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61341D-0B81-04E7-70CE-65360FA81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connections to past</a:t>
            </a:r>
          </a:p>
          <a:p>
            <a:pPr lvl="1"/>
            <a:r>
              <a:rPr lang="en-US" dirty="0"/>
              <a:t>Plus lots of recent advances</a:t>
            </a:r>
          </a:p>
          <a:p>
            <a:r>
              <a:rPr lang="en-US" dirty="0"/>
              <a:t>This is a good time to revisit sampling</a:t>
            </a:r>
          </a:p>
          <a:p>
            <a:pPr lvl="1"/>
            <a:r>
              <a:rPr lang="en-US" dirty="0"/>
              <a:t>All you need is sampling?</a:t>
            </a:r>
          </a:p>
          <a:p>
            <a:pPr lvl="2"/>
            <a:r>
              <a:rPr lang="en-US" dirty="0"/>
              <a:t>Yes</a:t>
            </a:r>
          </a:p>
          <a:p>
            <a:pPr lvl="3"/>
            <a:r>
              <a:rPr lang="en-US" dirty="0">
                <a:sym typeface="Wingdings" pitchFamily="2" charset="2"/>
              </a:rPr>
              <a:t>Benchmarking</a:t>
            </a:r>
          </a:p>
          <a:p>
            <a:pPr lvl="3"/>
            <a:r>
              <a:rPr lang="en-US" dirty="0">
                <a:sym typeface="Wingdings" pitchFamily="2" charset="2"/>
              </a:rPr>
              <a:t>SVD</a:t>
            </a:r>
            <a:endParaRPr lang="en-US" dirty="0"/>
          </a:p>
          <a:p>
            <a:pPr lvl="2"/>
            <a:r>
              <a:rPr lang="en-US" dirty="0"/>
              <a:t>No</a:t>
            </a:r>
          </a:p>
          <a:p>
            <a:pPr lvl="3"/>
            <a:r>
              <a:rPr lang="en-US" dirty="0"/>
              <a:t>Don’t ignore rare (corner) cases</a:t>
            </a:r>
          </a:p>
          <a:p>
            <a:pPr lvl="3"/>
            <a:r>
              <a:rPr lang="en-US" dirty="0"/>
              <a:t>Stratification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Chinese, etc.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CB86A-582A-F064-14B9-598D4BEE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69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1A0D6-E425-6B9A-ED9C-99F7E2F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808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cture 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1" y="1295400"/>
            <a:ext cx="7945821" cy="6858000"/>
          </a:xfrm>
          <a:prstGeom prst="rect">
            <a:avLst/>
          </a:prstGeom>
          <a:ln w="38100">
            <a:noFill/>
          </a:ln>
        </p:spPr>
      </p:pic>
      <p:pic>
        <p:nvPicPr>
          <p:cNvPr id="16" name="Picture 15" descr="Picture 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257770"/>
            <a:ext cx="5503172" cy="560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07350" cy="89264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/>
              <a:t>There is no data like more data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24891"/>
              <a:gd name="adj2" fmla="val -1526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7467600" y="5029200"/>
            <a:ext cx="2438400" cy="707886"/>
          </a:xfrm>
          <a:prstGeom prst="wedgeRectCallout">
            <a:avLst>
              <a:gd name="adj1" fmla="val 20456"/>
              <a:gd name="adj2" fmla="val -97048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ea typeface="Arial" pitchFamily="-65" charset="0"/>
                <a:cs typeface="Arial" pitchFamily="-65" charset="0"/>
              </a:rPr>
              <a:t>Rising Tide of Data Lifts All Boats</a:t>
            </a:r>
            <a:endParaRPr lang="en-US" dirty="0"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543800" y="3733800"/>
            <a:ext cx="2438400" cy="923330"/>
          </a:xfrm>
          <a:prstGeom prst="wedgeRectCallout">
            <a:avLst>
              <a:gd name="adj1" fmla="val -117701"/>
              <a:gd name="adj2" fmla="val -175377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Counts are growing 1000x per decade</a:t>
            </a:r>
          </a:p>
          <a:p>
            <a:pPr algn="ctr"/>
            <a:r>
              <a:rPr lang="en-US" dirty="0">
                <a:ea typeface="Arial" pitchFamily="-65" charset="0"/>
                <a:cs typeface="Arial" pitchFamily="-65" charset="0"/>
              </a:rPr>
              <a:t>(same as disks)</a:t>
            </a:r>
            <a:endParaRPr lang="en-US" sz="1100" dirty="0">
              <a:ea typeface="Arial" pitchFamily="-65" charset="0"/>
              <a:cs typeface="Arial" pitchFamily="-65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D9B3BB-ECF4-B53B-275F-E6C38F8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28" y="0"/>
            <a:ext cx="1023777" cy="102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2DD7-CC13-0A0E-5559-E823EFA4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DA223-8167-D5A1-9213-720BA95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90854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2E4FB8-9888-84C1-D3E7-8B51949EE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6052AA-311B-B843-CF04-CA671B1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6EFA43-EC18-AC03-4F9B-02327B0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Predictability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PMI &amp; Lexicography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Lexical Semantics: With and Without Embeddings</a:t>
            </a:r>
          </a:p>
          <a:p>
            <a:r>
              <a:rPr lang="en-US" dirty="0"/>
              <a:t>PMI: Pointwise Mutual Information</a:t>
            </a:r>
          </a:p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Word2Vec </a:t>
            </a:r>
            <a:r>
              <a:rPr lang="en-US" dirty="0">
                <a:sym typeface="Wingdings" pitchFamily="2" charset="2"/>
              </a:rPr>
              <a:t> Bots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0EBE5-0CF2-065A-9BBD-1EA38C4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1B762-C9F4-216E-62A6-4708168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5468964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04D8D90-FAC0-595F-00F0-E586CAF4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ym typeface="Wingdings" pitchFamily="2" charset="2"/>
              </a:rPr>
              <a:t>Semantics  Embeddings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PMI  Word2Vec  Bots</a:t>
            </a:r>
            <a:endParaRPr lang="en-US" sz="40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6580FE-9D95-B5E3-FFD6-989B3808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4339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Vectors/Embeddings:</a:t>
            </a:r>
          </a:p>
          <a:p>
            <a:pPr lvl="1"/>
            <a:r>
              <a:rPr lang="en-US" dirty="0"/>
              <a:t>More modern view of meaning</a:t>
            </a:r>
          </a:p>
          <a:p>
            <a:pPr lvl="1"/>
            <a:r>
              <a:rPr lang="en-US" dirty="0"/>
              <a:t>Behind much of the recent excitement in AI</a:t>
            </a:r>
          </a:p>
          <a:p>
            <a:pPr lvl="2"/>
            <a:r>
              <a:rPr lang="en-US" dirty="0"/>
              <a:t>Large Language Models (LLM)</a:t>
            </a:r>
          </a:p>
          <a:p>
            <a:pPr lvl="2"/>
            <a:r>
              <a:rPr lang="en-US" dirty="0"/>
              <a:t>Bots: ChatGPT, DeepSeek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Lexical Semantics</a:t>
                </a:r>
              </a:p>
              <a:p>
                <a:pPr lvl="1"/>
                <a:r>
                  <a:rPr lang="en-US" dirty="0"/>
                  <a:t>Synonyms: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Antonyms: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Hypernyms (is-a):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en-US" i="1" dirty="0"/>
                  <a:t>a car is a vehicle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3FFC926C-461F-823E-06F4-58E9E8EB0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5"/>
              </a:xfrm>
              <a:blipFill>
                <a:blip r:embed="rId2"/>
                <a:stretch>
                  <a:fillRect l="-220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0CC7006-0A56-2151-28DE-600BA98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-13570"/>
            <a:ext cx="3962400" cy="17042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A6C692C-48B9-C237-4F5F-7256390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71</a:t>
            </a:fld>
            <a:endParaRPr lang="en-US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DEC19B6E-CDFF-C80E-9483-130721D05353}"/>
              </a:ext>
            </a:extLst>
          </p:cNvPr>
          <p:cNvSpPr/>
          <p:nvPr/>
        </p:nvSpPr>
        <p:spPr>
          <a:xfrm>
            <a:off x="4662062" y="1961463"/>
            <a:ext cx="1708258" cy="771931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Equivalence Relation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03BBEEE5-2D4E-BC83-A6DE-7DF6D4C855FB}"/>
              </a:ext>
            </a:extLst>
          </p:cNvPr>
          <p:cNvSpPr/>
          <p:nvPr/>
        </p:nvSpPr>
        <p:spPr>
          <a:xfrm>
            <a:off x="5236827" y="2834911"/>
            <a:ext cx="1133493" cy="713665"/>
          </a:xfrm>
          <a:prstGeom prst="wedgeRoundRectCallout">
            <a:avLst>
              <a:gd name="adj1" fmla="val -82525"/>
              <a:gd name="adj2" fmla="val 182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Partial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76F9-AE88-1D79-51AC-F148B2C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6839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8C07D1-175B-6E74-9F53-FE80F436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20E-25B8-6C40-A228-EEDA59B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for “Kennedy”: </a:t>
            </a:r>
            <a:br>
              <a:rPr lang="en-US" dirty="0"/>
            </a:br>
            <a:r>
              <a:rPr lang="en-US" sz="3600" dirty="0"/>
              <a:t>Queries over 12 months (7/24-7/25)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2590F-0751-7483-CAF5-A3D67F0B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72</a:t>
            </a:fld>
            <a:endParaRPr lang="en-US"/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DEFE208B-04ED-11BC-E93C-F16B460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3" y="1626397"/>
            <a:ext cx="4603223" cy="1753609"/>
          </a:xfrm>
          <a:prstGeom prst="rect">
            <a:avLst/>
          </a:prstGeom>
        </p:spPr>
      </p:pic>
      <p:pic>
        <p:nvPicPr>
          <p:cNvPr id="12" name="Picture 11" descr="A screenshot of a map&#10;&#10;AI-generated content may be incorrect.">
            <a:extLst>
              <a:ext uri="{FF2B5EF4-FFF2-40B4-BE49-F238E27FC236}">
                <a16:creationId xmlns:a16="http://schemas.microsoft.com/office/drawing/2014/main" id="{75036EF1-F538-1C41-FC1A-4C8CAE66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90" y="1690688"/>
            <a:ext cx="5744227" cy="2369859"/>
          </a:xfrm>
          <a:prstGeom prst="rect">
            <a:avLst/>
          </a:prstGeom>
        </p:spPr>
      </p:pic>
      <p:pic>
        <p:nvPicPr>
          <p:cNvPr id="14" name="Picture 13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7E69E7D3-E91E-8263-E4EC-7563F6A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0" y="3380006"/>
            <a:ext cx="7416800" cy="31877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3411203-D30E-82BA-5876-C7537CB07B63}"/>
              </a:ext>
            </a:extLst>
          </p:cNvPr>
          <p:cNvSpPr/>
          <p:nvPr/>
        </p:nvSpPr>
        <p:spPr>
          <a:xfrm>
            <a:off x="2011681" y="1582514"/>
            <a:ext cx="1419922" cy="613792"/>
          </a:xfrm>
          <a:prstGeom prst="wedgeRoundRectCallout">
            <a:avLst>
              <a:gd name="adj1" fmla="val -60377"/>
              <a:gd name="adj2" fmla="val 733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4D903-5BBA-FADC-3649-EA01D2E6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78DA-D1BE-F623-8FF9-9F2EA3929184}"/>
              </a:ext>
            </a:extLst>
          </p:cNvPr>
          <p:cNvSpPr/>
          <p:nvPr/>
        </p:nvSpPr>
        <p:spPr>
          <a:xfrm>
            <a:off x="6666988" y="2397603"/>
            <a:ext cx="348066" cy="261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360368-79C3-4626-B9D0-376BF62A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8347" cy="1325563"/>
          </a:xfrm>
        </p:spPr>
        <p:txBody>
          <a:bodyPr/>
          <a:lstStyle/>
          <a:p>
            <a:r>
              <a:rPr lang="en-US" dirty="0"/>
              <a:t>Testable Hypotheses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147832-6CB2-D966-AADD-8E6CC88B0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Benefits of </a:t>
            </a:r>
            <a:r>
              <a:rPr lang="en-US" dirty="0" err="1"/>
              <a:t>ChatBot</a:t>
            </a:r>
            <a:r>
              <a:rPr lang="en-US" dirty="0"/>
              <a:t> technology are particularly helpful for certain classes of users:</a:t>
            </a:r>
          </a:p>
          <a:p>
            <a:pPr lvl="1"/>
            <a:r>
              <a:rPr lang="en-US" dirty="0"/>
              <a:t>Group subjects by size of</a:t>
            </a:r>
          </a:p>
          <a:p>
            <a:pPr lvl="2"/>
            <a:r>
              <a:rPr lang="en-US" dirty="0"/>
              <a:t>Active Vocabulary and/or</a:t>
            </a:r>
          </a:p>
          <a:p>
            <a:pPr lvl="2"/>
            <a:r>
              <a:rPr lang="en-US" dirty="0"/>
              <a:t>Passive Vocabulary</a:t>
            </a:r>
          </a:p>
          <a:p>
            <a:pPr lvl="1"/>
            <a:r>
              <a:rPr lang="en-US" dirty="0"/>
              <a:t>Group subjects by age</a:t>
            </a:r>
          </a:p>
          <a:p>
            <a:pPr lvl="1"/>
            <a:r>
              <a:rPr lang="en-US" dirty="0"/>
              <a:t>Group subjects by education</a:t>
            </a:r>
          </a:p>
          <a:p>
            <a:pPr lvl="1"/>
            <a:r>
              <a:rPr lang="en-US" dirty="0"/>
              <a:t>L1 (native speakers) </a:t>
            </a:r>
          </a:p>
          <a:p>
            <a:pPr lvl="2"/>
            <a:r>
              <a:rPr lang="en-US" dirty="0"/>
              <a:t>vs L2</a:t>
            </a:r>
          </a:p>
          <a:p>
            <a:pPr lvl="3"/>
            <a:r>
              <a:rPr lang="en-US" dirty="0"/>
              <a:t>Second language speakers</a:t>
            </a:r>
          </a:p>
          <a:p>
            <a:pPr lvl="3"/>
            <a:r>
              <a:rPr lang="en-US" dirty="0"/>
              <a:t>Non-native speakers</a:t>
            </a:r>
          </a:p>
          <a:p>
            <a:pPr lvl="3"/>
            <a:r>
              <a:rPr lang="en-US" dirty="0"/>
              <a:t>Language learners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1046-EC37-2306-5050-FE3C18D8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73</a:t>
            </a:fld>
            <a:endParaRPr lang="en-US"/>
          </a:p>
        </p:txBody>
      </p:sp>
      <p:pic>
        <p:nvPicPr>
          <p:cNvPr id="14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6578BE7-AC17-8FDE-A113-55DA685F0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6154333" cy="7898063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49F79-5344-BD3B-1E8E-FFB973C6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3064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1C23E-126E-8A6B-39C3-06CB149B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88F-90D3-6DE3-0E3D-94B148F89894}"/>
              </a:ext>
            </a:extLst>
          </p:cNvPr>
          <p:cNvSpPr txBox="1">
            <a:spLocks noGrp="1"/>
          </p:cNvSpPr>
          <p:nvPr/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6/27/2014</a:t>
            </a:r>
          </a:p>
        </p:txBody>
      </p:sp>
      <p:sp>
        <p:nvSpPr>
          <p:cNvPr id="106499" name="Footer Placeholder 4">
            <a:extLst>
              <a:ext uri="{FF2B5EF4-FFF2-40B4-BE49-F238E27FC236}">
                <a16:creationId xmlns:a16="http://schemas.microsoft.com/office/drawing/2014/main" id="{C162066C-05A0-C4E9-71D7-8AD2F869C420}"/>
              </a:ext>
            </a:extLst>
          </p:cNvPr>
          <p:cNvSpPr txBox="1">
            <a:spLocks noGrp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Fillmore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E785-31A4-690A-3119-2B2EE468ECCD}"/>
              </a:ext>
            </a:extLst>
          </p:cNvPr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FA1A1D2-28B2-41C0-845A-538FC9F2EC52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F0EA900A-738F-586C-8DC1-263939B5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Brown Corpus:</a:t>
            </a:r>
            <a:br>
              <a:rPr lang="en-US" sz="4000" dirty="0"/>
            </a:br>
            <a:r>
              <a:rPr lang="en-US" sz="2400" dirty="0"/>
              <a:t>Influential over many fields</a:t>
            </a:r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726AB5F1-9D14-8769-022C-5230C1AC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300" dirty="0"/>
              <a:t>Brown Corpus: widely cited over many fields: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Information Retrieval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Baeza-Yates and Ribeiro-Neto (1999)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Lexicography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Miller (1995)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Sociolinguistics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Biber (1991)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Psychology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MacWhinney</a:t>
            </a:r>
            <a:r>
              <a:rPr lang="en-US" sz="1800" dirty="0"/>
              <a:t> (2000)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Computational Linguistics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Marcus et al (1993)</a:t>
            </a:r>
          </a:p>
          <a:p>
            <a:pPr lvl="2">
              <a:lnSpc>
                <a:spcPct val="80000"/>
              </a:lnSpc>
            </a:pPr>
            <a:r>
              <a:rPr lang="en-US" sz="1800" dirty="0" err="1"/>
              <a:t>Jurafsky</a:t>
            </a:r>
            <a:r>
              <a:rPr lang="en-US" sz="1800" dirty="0"/>
              <a:t> and Martin (2000)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Church and Hanks (1990)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Resnik (1995)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07659-2504-E749-C17F-D2BF9780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8992D-4903-48E0-A5EE-E5885E7F4C9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0EC43B-EC2D-9DF2-B96F-C7340797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80" y="0"/>
            <a:ext cx="1876926" cy="1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596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1E50A-39DC-D0EA-74A1-0C8600B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sample is too small?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DA15605-14F1-5C25-1A3D-22F2BEBA8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F8C14CE-3EDF-8475-1FA5-ED3516161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77E46-6AF9-EC5B-902D-C783E572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75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BE447-C6AA-8B29-94B1-18202BB9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4086178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0B1E5D-A944-CE06-0373-AEB58C087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A58552-7E6D-6BD8-064A-C0C3D271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sample is too small?</a:t>
            </a:r>
            <a:br>
              <a:rPr lang="en-US" dirty="0"/>
            </a:br>
            <a:r>
              <a:rPr lang="en-US" sz="4000" dirty="0"/>
              <a:t>A: </a:t>
            </a:r>
            <a:r>
              <a:rPr lang="en-US" sz="2800" dirty="0"/>
              <a:t>Scaling up </a:t>
            </a:r>
            <a:r>
              <a:rPr lang="en-US" sz="2800" dirty="0">
                <a:sym typeface="Wingdings" pitchFamily="2" charset="2"/>
              </a:rPr>
              <a:t> Large errors (underestimates)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ABC5-7F99-0E80-D850-56642EC60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F4333B6-ECB4-0BA5-4220-E74F734A1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A485-495E-6827-A72C-41BD6BFA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 </a:t>
            </a:r>
          </a:p>
          <a:p>
            <a:r>
              <a:rPr lang="en-US" dirty="0"/>
              <a:t>(s is too small)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16.65 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16.71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16.14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30.28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29.74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23.54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42.1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8.08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28.83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034FC79-D2A7-A179-9E94-940740185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7615-777A-54CD-C733-D80C1C6A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A876CE-7123-71BD-3994-73CAA3D59581}"/>
              </a:ext>
            </a:extLst>
          </p:cNvPr>
          <p:cNvSpPr/>
          <p:nvPr/>
        </p:nvSpPr>
        <p:spPr>
          <a:xfrm>
            <a:off x="8125839" y="3906382"/>
            <a:ext cx="2016867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1EA930-C13C-69FB-FDB1-4DEBD31B4563}"/>
              </a:ext>
            </a:extLst>
          </p:cNvPr>
          <p:cNvSpPr/>
          <p:nvPr/>
        </p:nvSpPr>
        <p:spPr>
          <a:xfrm>
            <a:off x="6883941" y="5176837"/>
            <a:ext cx="3258765" cy="440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5A71AC-1141-E36A-C8FA-3A7ACBC6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24212052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A4E7E4-E605-D5F4-5FA1-7114084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516A16-AB7A-52D2-F889-B7F1A49D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Larger Samples </a:t>
            </a:r>
            <a:r>
              <a:rPr lang="en-US" dirty="0">
                <a:sym typeface="Wingdings" pitchFamily="2" charset="2"/>
              </a:rPr>
              <a:t> Less Error</a:t>
            </a:r>
            <a:br>
              <a:rPr lang="en-US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(Less Scaling Up  Less Error)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ED8E9-3896-9831-0484-B286C363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390.6 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390.44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389.0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555.22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554.09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552.39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680.38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680.01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676.54</m:t>
                    </m:r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FB8CDFB-6BB8-FF6C-ED24-B90CBE935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11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CBD0-46CE-20D4-3897-49D973530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m=50; s=5000 </a:t>
            </a:r>
          </a:p>
          <a:p>
            <a:r>
              <a:rPr lang="en-US" dirty="0"/>
              <a:t>(s is larger than necessary)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1248.44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1249.68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1249.8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1767.42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1768.3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1765.56</m:t>
                    </m:r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2165.45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2164.64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2162.35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6E3D8B-146F-77FA-50B6-760F213B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20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65F69-922A-C682-3FF2-DC591938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E851E9-B826-34B1-DFD8-1D2B38170FC7}"/>
              </a:ext>
            </a:extLst>
          </p:cNvPr>
          <p:cNvSpPr/>
          <p:nvPr/>
        </p:nvSpPr>
        <p:spPr>
          <a:xfrm>
            <a:off x="2931268" y="5090809"/>
            <a:ext cx="2341123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30F81F-9F3E-57B3-598E-AC87DD115B84}"/>
              </a:ext>
            </a:extLst>
          </p:cNvPr>
          <p:cNvSpPr/>
          <p:nvPr/>
        </p:nvSpPr>
        <p:spPr>
          <a:xfrm>
            <a:off x="8327599" y="5090809"/>
            <a:ext cx="2752928" cy="622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E190FF9-FECF-835A-3685-FAC2025F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1730459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381" r="17429" b="10381"/>
          <a:stretch>
            <a:fillRect/>
          </a:stretch>
        </p:blipFill>
        <p:spPr bwMode="auto">
          <a:xfrm>
            <a:off x="3200400" y="1189038"/>
            <a:ext cx="7467600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9619" r="15714" b="12666"/>
          <a:stretch>
            <a:fillRect/>
          </a:stretch>
        </p:blipFill>
        <p:spPr bwMode="auto">
          <a:xfrm>
            <a:off x="1524000" y="1"/>
            <a:ext cx="312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8" name="Oval 4"/>
          <p:cNvSpPr>
            <a:spLocks noChangeArrowheads="1"/>
          </p:cNvSpPr>
          <p:nvPr/>
        </p:nvSpPr>
        <p:spPr bwMode="auto">
          <a:xfrm>
            <a:off x="4191000" y="2445425"/>
            <a:ext cx="11430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6705600" y="4807625"/>
            <a:ext cx="3962400" cy="519351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3276600" y="1447800"/>
            <a:ext cx="685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 flipH="1" flipV="1">
            <a:off x="3886200" y="1905000"/>
            <a:ext cx="4572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1828800" y="838200"/>
            <a:ext cx="29718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flipH="1" flipV="1">
            <a:off x="4724400" y="1295400"/>
            <a:ext cx="2819400" cy="304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41FD-AC68-7FD4-0C37-EC8543B7AADA}"/>
              </a:ext>
            </a:extLst>
          </p:cNvPr>
          <p:cNvSpPr txBox="1"/>
          <p:nvPr/>
        </p:nvSpPr>
        <p:spPr>
          <a:xfrm>
            <a:off x="896564" y="3074540"/>
            <a:ext cx="2303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Burstiness/</a:t>
            </a:r>
          </a:p>
          <a:p>
            <a:r>
              <a:rPr lang="en-US" sz="3200" dirty="0"/>
              <a:t>Contagious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E406E17-A6FE-9DB9-B5CA-8A61AA661741}"/>
              </a:ext>
            </a:extLst>
          </p:cNvPr>
          <p:cNvSpPr/>
          <p:nvPr/>
        </p:nvSpPr>
        <p:spPr>
          <a:xfrm>
            <a:off x="-132571" y="4549775"/>
            <a:ext cx="3409171" cy="860425"/>
          </a:xfrm>
          <a:prstGeom prst="wedgeRoundRectCallout">
            <a:avLst>
              <a:gd name="adj1" fmla="val 17220"/>
              <a:gd name="adj2" fmla="val -95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 depends on many hidden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9E0B-1988-9026-C4BA-201520BB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78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D8E9BBA-6BA5-E012-999E-8400C4AB9540}"/>
              </a:ext>
            </a:extLst>
          </p:cNvPr>
          <p:cNvSpPr/>
          <p:nvPr/>
        </p:nvSpPr>
        <p:spPr>
          <a:xfrm>
            <a:off x="457361" y="5727563"/>
            <a:ext cx="3632093" cy="993912"/>
          </a:xfrm>
          <a:prstGeom prst="wedgeRoundRectCallout">
            <a:avLst>
              <a:gd name="adj1" fmla="val -24220"/>
              <a:gd name="adj2" fmla="val -765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Deviations from Chance </a:t>
            </a:r>
            <a:r>
              <a:rPr lang="en-US" sz="2400" dirty="0">
                <a:sym typeface="Wingdings" pitchFamily="2" charset="2"/>
              </a:rPr>
              <a:t> “Interesting”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3D4D13-BF29-7755-1DED-D9F6A637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8DEE275-652C-2BD9-ACE3-D7E6554A839F}"/>
              </a:ext>
            </a:extLst>
          </p:cNvPr>
          <p:cNvSpPr/>
          <p:nvPr/>
        </p:nvSpPr>
        <p:spPr>
          <a:xfrm>
            <a:off x="4800600" y="6100488"/>
            <a:ext cx="4530112" cy="563563"/>
          </a:xfrm>
          <a:prstGeom prst="wedgeRoundRectCallout">
            <a:avLst>
              <a:gd name="adj1" fmla="val -62364"/>
              <a:gd name="adj2" fmla="val -168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Sheds light on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149857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8" grpId="0" animBg="1"/>
      <p:bldP spid="210949" grpId="0" animBg="1"/>
      <p:bldP spid="210950" grpId="0" animBg="1"/>
      <p:bldP spid="210951" grpId="0" animBg="1"/>
      <p:bldP spid="210952" grpId="0" animBg="1"/>
      <p:bldP spid="210953" grpId="0" animBg="1"/>
      <p:bldP spid="2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7E9-7D68-E30B-1B70-CF7F9B07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65125"/>
            <a:ext cx="8669383" cy="1325563"/>
          </a:xfrm>
        </p:spPr>
        <p:txBody>
          <a:bodyPr/>
          <a:lstStyle/>
          <a:p>
            <a:r>
              <a:rPr lang="en-US" dirty="0"/>
              <a:t>PMI: Pointwise 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D529DB-C9C9-E299-F1EE-649C84B7A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JM</a:t>
            </a:r>
            <a:r>
              <a:rPr lang="en-US" dirty="0"/>
              <a:t>: Chapter 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 (especially </a:t>
            </a:r>
            <a:r>
              <a:rPr lang="en-US" dirty="0">
                <a:hlinkClick r:id="rId4"/>
              </a:rPr>
              <a:t>6.6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5"/>
              </a:rPr>
              <a:t>Word Association Norms, Mutual Information, and Lexicography</a:t>
            </a:r>
            <a:endParaRPr lang="en-US" dirty="0">
              <a:hlinkClick r:id="rId5"/>
            </a:endParaRPr>
          </a:p>
          <a:p>
            <a:pPr lvl="1"/>
            <a:r>
              <a:rPr lang="en-US" sz="2000" dirty="0">
                <a:hlinkClick r:id="rId6"/>
              </a:rPr>
              <a:t>https://aclanthology.org/J90-1003/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E10A-F8C0-FFA3-3D29-5224D6BE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79</a:t>
            </a:fld>
            <a:endParaRPr lang="en-US"/>
          </a:p>
        </p:txBody>
      </p:sp>
      <p:pic>
        <p:nvPicPr>
          <p:cNvPr id="9" name="Content Placeholder 8" descr="A close-up of a sign&#10;&#10;AI-generated content may be incorrect.">
            <a:extLst>
              <a:ext uri="{FF2B5EF4-FFF2-40B4-BE49-F238E27FC236}">
                <a16:creationId xmlns:a16="http://schemas.microsoft.com/office/drawing/2014/main" id="{60A5F329-4231-BA92-E7D1-2E486869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19800" y="1870075"/>
            <a:ext cx="5181600" cy="9704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5C737C39-EC03-C316-0F08-4585B67AF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526" y="3044020"/>
            <a:ext cx="5158874" cy="1894172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D67A-1C03-3F12-1303-B456062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66600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BB1DF-1B23-A136-77BE-98630D7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/>
              <a:t>From PMI to Bots</a:t>
            </a:r>
            <a:br>
              <a:rPr lang="en-US" dirty="0"/>
            </a:br>
            <a:r>
              <a:rPr lang="en-US" sz="2200" dirty="0"/>
              <a:t>Connecting the dots between the past and the future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A171D-7E39-4D0E-9694-ED735FEF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PMI </a:t>
            </a:r>
            <a:r>
              <a:rPr lang="en-US" dirty="0">
                <a:sym typeface="Wingdings" pitchFamily="2" charset="2"/>
              </a:rPr>
              <a:t> Word2Vec  Bots</a:t>
            </a:r>
            <a:endParaRPr lang="en-US" dirty="0"/>
          </a:p>
          <a:p>
            <a:pPr lvl="1"/>
            <a:r>
              <a:rPr lang="en-US" dirty="0"/>
              <a:t>PMI (Past): Pointwise Mutual Information</a:t>
            </a:r>
          </a:p>
          <a:p>
            <a:pPr lvl="2"/>
            <a:r>
              <a:rPr lang="en-US" dirty="0"/>
              <a:t>Original Motivation for PMI: </a:t>
            </a:r>
          </a:p>
          <a:p>
            <a:pPr lvl="3"/>
            <a:r>
              <a:rPr lang="en-US" dirty="0"/>
              <a:t>Help Lexicographers to find interesting “collocations”</a:t>
            </a:r>
          </a:p>
          <a:p>
            <a:pPr lvl="1"/>
            <a:r>
              <a:rPr lang="en-US" dirty="0"/>
              <a:t>Word2Vec: factored representation of PMI</a:t>
            </a:r>
          </a:p>
          <a:p>
            <a:pPr lvl="2"/>
            <a:r>
              <a:rPr lang="en-US" dirty="0"/>
              <a:t>Large Cosines of Vectors </a:t>
            </a:r>
            <a:r>
              <a:rPr lang="en-US" dirty="0">
                <a:sym typeface="Wingdings" pitchFamily="2" charset="2"/>
              </a:rPr>
              <a:t> Similar words (Large PMI)</a:t>
            </a:r>
            <a:endParaRPr lang="en-US" dirty="0"/>
          </a:p>
          <a:p>
            <a:pPr lvl="1"/>
            <a:r>
              <a:rPr lang="en-US" dirty="0"/>
              <a:t>Bots (Future): Word2Vec </a:t>
            </a:r>
            <a:r>
              <a:rPr lang="en-US" dirty="0">
                <a:sym typeface="Wingdings" pitchFamily="2" charset="2"/>
              </a:rPr>
              <a:t> Doc2Vec</a:t>
            </a:r>
          </a:p>
          <a:p>
            <a:pPr lvl="2"/>
            <a:r>
              <a:rPr lang="en-US" dirty="0">
                <a:sym typeface="Wingdings" pitchFamily="2" charset="2"/>
              </a:rPr>
              <a:t>Embeddings: Represent “everything” as vectors</a:t>
            </a:r>
          </a:p>
          <a:p>
            <a:pPr lvl="3"/>
            <a:r>
              <a:rPr lang="en-US" dirty="0">
                <a:sym typeface="Wingdings" pitchFamily="2" charset="2"/>
              </a:rPr>
              <a:t>Everything: </a:t>
            </a:r>
          </a:p>
          <a:p>
            <a:pPr lvl="4"/>
            <a:r>
              <a:rPr lang="en-US" dirty="0">
                <a:sym typeface="Wingdings" pitchFamily="2" charset="2"/>
              </a:rPr>
              <a:t>Words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Documents (in all languages)</a:t>
            </a:r>
          </a:p>
          <a:p>
            <a:pPr lvl="4"/>
            <a:r>
              <a:rPr lang="en-US" dirty="0">
                <a:sym typeface="Wingdings" pitchFamily="2" charset="2"/>
              </a:rPr>
              <a:t>Multi-modal: Text, Speech, Pictures, Videos</a:t>
            </a:r>
          </a:p>
          <a:p>
            <a:pPr lvl="2"/>
            <a:r>
              <a:rPr lang="en-US" dirty="0">
                <a:sym typeface="Wingdings" pitchFamily="2" charset="2"/>
              </a:rPr>
              <a:t>Answer all questions by table lookup (cosine similarity of vectors)</a:t>
            </a:r>
          </a:p>
          <a:p>
            <a:pPr lvl="3"/>
            <a:r>
              <a:rPr lang="en-US" dirty="0">
                <a:sym typeface="Wingdings" pitchFamily="2" charset="2"/>
              </a:rPr>
              <a:t>ANN (Approximate Nearest Neighbors)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B7D-394F-54BD-552E-58E2E8FC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8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8A7DC-6AD7-5169-4F46-A67E795F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</p:spTree>
    <p:extLst>
      <p:ext uri="{BB962C8B-B14F-4D97-AF65-F5344CB8AC3E}">
        <p14:creationId xmlns:p14="http://schemas.microsoft.com/office/powerpoint/2010/main" val="39145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D7B9F-EA78-6F83-2C4B-83A60742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14E6E-9F91-DA71-9E8E-E274BF0C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D10F-77F7-DB43-842D-10933EFABD99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0F54F87E-ECEE-C6DE-9935-F7609AAD1A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22438" y="42352"/>
            <a:ext cx="10668076" cy="667912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4BB041-01A7-EF1A-CE5C-FEB326086357}"/>
              </a:ext>
            </a:extLst>
          </p:cNvPr>
          <p:cNvSpPr txBox="1"/>
          <p:nvPr/>
        </p:nvSpPr>
        <p:spPr>
          <a:xfrm>
            <a:off x="3106057" y="64463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https://huggingface.co/blog/image-similarity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036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18441</TotalTime>
  <Words>6067</Words>
  <Application>Microsoft Macintosh PowerPoint</Application>
  <PresentationFormat>Widescreen</PresentationFormat>
  <Paragraphs>1169</Paragraphs>
  <Slides>79</Slides>
  <Notes>21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Aptos</vt:lpstr>
      <vt:lpstr>Aptos Display</vt:lpstr>
      <vt:lpstr>Arial</vt:lpstr>
      <vt:lpstr>Calibri</vt:lpstr>
      <vt:lpstr>Cambria Math</vt:lpstr>
      <vt:lpstr>nyt-imperial</vt:lpstr>
      <vt:lpstr>Wingdings</vt:lpstr>
      <vt:lpstr>Office Theme</vt:lpstr>
      <vt:lpstr>From PMI to Bots (and Back to Sampling)</vt:lpstr>
      <vt:lpstr>Agenda: Connecting Dots From PMI to Bots (and back to sampling)</vt:lpstr>
      <vt:lpstr>Special Issue of International Journal of Lexicography in Memory of Patrick Hanks</vt:lpstr>
      <vt:lpstr>PowerPoint Presentation</vt:lpstr>
      <vt:lpstr>Ngrams  PMI</vt:lpstr>
      <vt:lpstr>Pointwise Mutual Information (PMI)</vt:lpstr>
      <vt:lpstr>There is no data like more data</vt:lpstr>
      <vt:lpstr>From PMI to Bots Connecting the dots between the past and the future</vt:lpstr>
      <vt:lpstr>PowerPoint Presentation</vt:lpstr>
      <vt:lpstr>Embeddings are Tall-Skinny Matrices: Z∈R^(n×m)  where n≫m For Semantic Scholar, n≈10^8 Academic Papers and m=768 hidden dimensions in BERT</vt:lpstr>
      <vt:lpstr>PMI: Factored Version of Word2Vec</vt:lpstr>
      <vt:lpstr>Inference (Table Lookup):  Database + Query  Answers</vt:lpstr>
      <vt:lpstr>Inference (Table Lookup):  Database + Query  Answers</vt:lpstr>
      <vt:lpstr>Inference (Table Lookup):  Database + Query  Answers</vt:lpstr>
      <vt:lpstr>Agenda: Connecting Dots From PMI to Bots (and back to sampling)</vt:lpstr>
      <vt:lpstr>Narrative/Hype: Bots are completely “new” But there is much to learn from the Past</vt:lpstr>
      <vt:lpstr>Narrative/Hype: Bots are completely “new” But there is much to learn from the Past</vt:lpstr>
      <vt:lpstr>CogSci: Interdisciplinary</vt:lpstr>
      <vt:lpstr>Everyone has heard about bots (Good applications for crummy technology)</vt:lpstr>
      <vt:lpstr>https://www.chronicle.com/article/im-a-student-you-have-no-idea-how-much-were-using-chatgpt </vt:lpstr>
      <vt:lpstr>PowerPoint Presentation</vt:lpstr>
      <vt:lpstr>Bots: Do’s and Don’ts</vt:lpstr>
      <vt:lpstr>Agenda: Connecting Dots From PMI to Bots (and back to sampling)</vt:lpstr>
      <vt:lpstr>Tools to Help Good Writers (This is not cheating) </vt:lpstr>
      <vt:lpstr>Added 10k Words Language Evolves over Time</vt:lpstr>
      <vt:lpstr>Lesson: Samples Matter</vt:lpstr>
      <vt:lpstr>Rule of Thumb in Historical Linguistics</vt:lpstr>
      <vt:lpstr>Bigger Question: Sampling Should a Corpus be Balanced? Quantity v. Quality</vt:lpstr>
      <vt:lpstr>Brown Corpus is a Balanced Corpus (Unlike many recent catch-as-catch-can corpora)</vt:lpstr>
      <vt:lpstr>PowerPoint Presentation</vt:lpstr>
      <vt:lpstr>Monte Carlo Simulation Distribute 104 instances of Kennedy over 500 documents</vt:lpstr>
      <vt:lpstr>Google Ngrams for “Kennedy” Books published since 1500</vt:lpstr>
      <vt:lpstr>Summary of Discussion on Bots</vt:lpstr>
      <vt:lpstr>Agenda: Connecting Dots From PMI to Bots (and back to sampling)</vt:lpstr>
      <vt:lpstr>Collocations: Examples &gt;&gt; Definitions (George Miller: Chomsky’s Mentor &amp; WordNet)</vt:lpstr>
      <vt:lpstr>PMI &amp; Corpus-Based Lexicography</vt:lpstr>
      <vt:lpstr>Save &lt;good&gt; from &lt;bad&gt;</vt:lpstr>
      <vt:lpstr>PMI ≠ Lexical Semantics Is Distribution all you need (?)</vt:lpstr>
      <vt:lpstr>We define meaning of a word as a vector</vt:lpstr>
      <vt:lpstr>Defining meaning as a point in space based on distribution</vt:lpstr>
      <vt:lpstr>Simple static embeddings you can download!</vt:lpstr>
      <vt:lpstr>Agenda: Connecting Dots From PMI to Bots (and back to sampling)</vt:lpstr>
      <vt:lpstr>More embeddings you can download https://api.semanticscholar.org/api-docs/datasets  http://recommendpapers.xyz (Recommend papers with ANN)</vt:lpstr>
      <vt:lpstr>Refresher on Dimension Reduction (and Motivation for SVD)</vt:lpstr>
      <vt:lpstr>https://en.wikipedia.org/wiki/Multidimensional_scaling </vt:lpstr>
      <vt:lpstr>Singular Value Decomposition (SVD)</vt:lpstr>
      <vt:lpstr>SVD: Extremely Important (though somewhat out of fashion recently)</vt:lpstr>
      <vt:lpstr>Better Together: More Motivation for SVD</vt:lpstr>
      <vt:lpstr>SVD of Tall Skinny Matrices  (Large Language Models  Tall Skinny Embeddings)</vt:lpstr>
      <vt:lpstr>Streaming / Embarrassingly Parallel</vt:lpstr>
      <vt:lpstr>Batching &amp; SVD</vt:lpstr>
      <vt:lpstr>Crux: Estimate Singular Values from a Sample</vt:lpstr>
      <vt:lpstr>Monte Carlo Simulation in Python</vt:lpstr>
      <vt:lpstr>Monte Carlo Simulation in Python</vt:lpstr>
      <vt:lpstr>Monte Carlo Simulation in Python</vt:lpstr>
      <vt:lpstr>Monte Carlo Simulation in Python</vt:lpstr>
      <vt:lpstr>Monte Carlo Simulation in Python</vt:lpstr>
      <vt:lpstr>Crux: Estimate Singular Values from a Sample</vt:lpstr>
      <vt:lpstr>Comparison of |√2 D_1 | (lines) with 〖|D〗_12 | (points) Conclusion: lim┬(s→∞)⁡〖√2 " " D_1→" " D_12 〗</vt:lpstr>
      <vt:lpstr>Python for previous slide</vt:lpstr>
      <vt:lpstr>Summary: SVD with Batching</vt:lpstr>
      <vt:lpstr>Agenda: Connecting Dots From PMI to Bots (and back to sampling)</vt:lpstr>
      <vt:lpstr>Random Sampling is All You Need (?)</vt:lpstr>
      <vt:lpstr>Stratify Semantic Scholar By Language, Field of Study, Venue, etc.</vt:lpstr>
      <vt:lpstr>Using Nuclear Norms to Compare Monolingual and Multilingual LLMs</vt:lpstr>
      <vt:lpstr>Using Nuclear Norms to Compare Monolingual and Multilingual LLMs</vt:lpstr>
      <vt:lpstr>Hypothesis:  Bigger is Better</vt:lpstr>
      <vt:lpstr>Random Sampling is All You Need (?)</vt:lpstr>
      <vt:lpstr>Conclusions</vt:lpstr>
      <vt:lpstr>Agenda</vt:lpstr>
      <vt:lpstr>Semantics  Embeddings PMI  Word2Vec  Bots</vt:lpstr>
      <vt:lpstr>Google Trends for “Kennedy”:  Queries over 12 months (7/24-7/25)</vt:lpstr>
      <vt:lpstr>Testable Hypotheses</vt:lpstr>
      <vt:lpstr>Brown Corpus: Influential over many fields</vt:lpstr>
      <vt:lpstr>What if sample is too small?</vt:lpstr>
      <vt:lpstr>Q: What if sample is too small? A: Scaling up  Large errors (underestimates)</vt:lpstr>
      <vt:lpstr>Larger Samples  Less Error (Less Scaling Up  Less Error)</vt:lpstr>
      <vt:lpstr>PowerPoint Presentation</vt:lpstr>
      <vt:lpstr>PMI: Pointwise Mutual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Church</dc:creator>
  <cp:lastModifiedBy>Kenneth Church</cp:lastModifiedBy>
  <cp:revision>402</cp:revision>
  <dcterms:created xsi:type="dcterms:W3CDTF">2025-07-14T23:10:18Z</dcterms:created>
  <dcterms:modified xsi:type="dcterms:W3CDTF">2025-09-03T15:55:17Z</dcterms:modified>
</cp:coreProperties>
</file>